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C1D46C-0D8B-2549-9DE9-BD1A3D04F092}" v="7" dt="2025-09-23T18:00:34.6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7"/>
    <p:restoredTop sz="94624"/>
  </p:normalViewPr>
  <p:slideViewPr>
    <p:cSldViewPr snapToGrid="0">
      <p:cViewPr varScale="1">
        <p:scale>
          <a:sx n="111" d="100"/>
          <a:sy n="111" d="100"/>
        </p:scale>
        <p:origin x="4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Stone" userId="faa2ac8a113f4d42" providerId="LiveId" clId="{DB485E80-1B20-5EA7-A6FE-53A257155B1E}"/>
    <pc:docChg chg="sldOrd">
      <pc:chgData name="Lisa Stone" userId="faa2ac8a113f4d42" providerId="LiveId" clId="{DB485E80-1B20-5EA7-A6FE-53A257155B1E}" dt="2025-09-24T16:34:00.611" v="0" actId="20578"/>
      <pc:docMkLst>
        <pc:docMk/>
      </pc:docMkLst>
      <pc:sldChg chg="ord">
        <pc:chgData name="Lisa Stone" userId="faa2ac8a113f4d42" providerId="LiveId" clId="{DB485E80-1B20-5EA7-A6FE-53A257155B1E}" dt="2025-09-24T16:34:00.611" v="0" actId="20578"/>
        <pc:sldMkLst>
          <pc:docMk/>
          <pc:sldMk cId="1909556996" sldId="33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23FE0-1552-D211-457C-795DC0993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58EC3-3B97-83DD-43A1-D45853C37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24651-9579-D2B4-BD27-C3E8B9DC1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3B7DF-AFCE-7C02-683C-CA5DF11A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0B2BB-2DDB-70FD-4EC2-8BAB1A426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35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74E1-4DC9-832A-E5F0-1414B1A87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9A60D-2406-B0DC-F54A-C5F23B8DA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24951-2C47-E9F7-2915-1A5B94F93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9A514-A1DE-5386-D9D8-F806BE34A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CFC8D-92F4-907C-EC1C-9BA2CB27A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9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A2FBA7-3F93-6490-0E8C-B432F95AB9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E6276-F64B-AE0C-0657-93DD0B3A6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CAEF1-C79F-BC21-39B4-907ACA0C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D0043-A68E-9E63-6944-DFAE38A7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70EAD-E755-0431-1708-F34EF550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7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1F98-6D2E-A2B7-C7C0-8F5AF583B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246FB-76D3-BCC6-18D8-C30BD5FF4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504E0-6E30-4507-7B55-99AEC3555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351DD-2C96-CA39-CBBF-2562A99A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213D7-F1E3-4FAC-5CF1-1986DF98F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0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DCFEF-BFD9-E383-0612-D952B17E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627B-F1A3-A2C5-DA7A-52883D142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474E4-988E-76F8-8F13-0B9D551A3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7EC2D-18AC-EBE5-DC80-D53CEA858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94B20-C3E8-4FC4-5455-65554264D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9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C872-29F6-9A8A-C543-756CE57CA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D2138-2780-D8D4-B030-CC6172E13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3CBB6-3C4B-A3E4-0789-846FAA123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BCA61-72FE-8C9C-7BEB-367E406F8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6FD7D-8E7E-29BF-CDAE-08E93A13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D7815-BCF3-E5EC-7F0F-4A0CC8C0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1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D54F2-6CE3-5BB9-21E7-56F95584C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36E2F-9E90-AEF2-77DE-5BF4B3DF1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8E7A5D-7870-1856-E715-78E795DFD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9E5A3-FA67-A60A-25F0-115D53E9E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34F4D7-553D-654D-9639-8777B4EAE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141F8-020D-B67A-3170-302C5D08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CA99-1343-6CB7-91F2-06AF9671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AA35F0-10D5-3117-7D0A-DFD158FD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EDD42-B589-98FB-6A79-D010C2E77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C6857-8D68-CEE7-756A-40FCDF442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A3C346-4669-CAAF-2AC4-3F4EFCB7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C0067D-A49A-52AF-6C3F-8616E913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2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57BDC4-9DB7-9CDB-9D4F-66CA1BF1E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8CDFF1-809F-7EFC-B072-8E47B5FBC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07BE1-7F9E-9399-458F-7F69B417B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4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00A6D-D28B-AA70-DB03-8E720DA1A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99273-4E3D-78FE-5BD8-92D2DBBDD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6726E-A48B-A0BF-7F67-A8384F524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34664-FA95-0087-F3BC-2ABB04A18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42018-6F61-A4D8-74C7-52EB1D464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FE643-5282-1536-C36F-2D98D8E67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04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BB5A3-371D-E8D7-C2F1-CDE41E78B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3425E1-27D9-29E5-FABF-3C05CA90EE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097B6-000E-CDC4-1661-AF2D5968C5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96E4C6-3E81-2B3F-9736-873F3DAB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C976F-49C5-F18F-8891-11E220827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FE1EB-C56A-A065-B57C-32B5631B7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8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61FA58-F1B2-B193-1ACB-EDAC5CD46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59A4A-2FB4-F55A-A12C-351651693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94D64-97C7-F504-606F-970A915C1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555B01-D535-E54C-B870-9D68514178DF}" type="datetimeFigureOut">
              <a:rPr lang="en-US" smtClean="0"/>
              <a:t>9/24/25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90DA-4D9B-1B01-6427-494ED7045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D575F-7093-E108-D772-934B8E46F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1549C-9AB9-2E45-81F7-81ADEEE7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5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dical.hee.nhs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dical.hee.nhs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55C0B51-2D69-C7F7-E2CE-97E5498DDC5B}"/>
              </a:ext>
            </a:extLst>
          </p:cNvPr>
          <p:cNvSpPr txBox="1">
            <a:spLocks/>
          </p:cNvSpPr>
          <p:nvPr/>
        </p:nvSpPr>
        <p:spPr>
          <a:xfrm>
            <a:off x="490478" y="122769"/>
            <a:ext cx="8739187" cy="90312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>
                <a:solidFill>
                  <a:srgbClr val="7030A0"/>
                </a:solidFill>
              </a:rPr>
              <a:t>UK competition ratios ST3/ST4 for 2025</a:t>
            </a:r>
            <a:br>
              <a:rPr lang="en-GB" sz="2800" dirty="0">
                <a:solidFill>
                  <a:srgbClr val="003893"/>
                </a:solidFill>
              </a:rPr>
            </a:br>
            <a:endParaRPr lang="en-GB" sz="2800" dirty="0">
              <a:solidFill>
                <a:srgbClr val="003893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3C2772-C194-A594-F0AF-64F1AD417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6507" y="543069"/>
            <a:ext cx="79441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sz="1200" dirty="0"/>
              <a:t>These figures are taken from </a:t>
            </a:r>
            <a:r>
              <a:rPr lang="en-GB" altLang="en-US" sz="1200" dirty="0">
                <a:solidFill>
                  <a:srgbClr val="000000"/>
                </a:solidFill>
                <a:ea typeface="ＭＳ Ｐゴシック" pitchFamily="34" charset="-128"/>
                <a:hlinkClick r:id="rId2"/>
              </a:rPr>
              <a:t>https://medical.hee.nhs.uk</a:t>
            </a:r>
            <a:r>
              <a:rPr lang="en-GB" sz="1200" dirty="0"/>
              <a:t>. Note: some trainees apply for more than one specialty </a:t>
            </a:r>
          </a:p>
          <a:p>
            <a:r>
              <a:rPr lang="en-GB" sz="1200" dirty="0"/>
              <a:t>and their multiple applications are counted in these figures.</a:t>
            </a:r>
            <a:endParaRPr lang="en-US" sz="1200" dirty="0"/>
          </a:p>
          <a:p>
            <a:endParaRPr lang="en-GB" altLang="en-US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B55D0D-D4FA-2ECB-D6B8-B5185635E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9600" y="122769"/>
            <a:ext cx="2692400" cy="11176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0F1C5F-8680-575D-FB75-B504922363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991733"/>
              </p:ext>
            </p:extLst>
          </p:nvPr>
        </p:nvGraphicFramePr>
        <p:xfrm>
          <a:off x="1630017" y="1025891"/>
          <a:ext cx="6981030" cy="5552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1169">
                  <a:extLst>
                    <a:ext uri="{9D8B030D-6E8A-4147-A177-3AD203B41FA5}">
                      <a16:colId xmlns:a16="http://schemas.microsoft.com/office/drawing/2014/main" val="2281757011"/>
                    </a:ext>
                  </a:extLst>
                </a:gridCol>
                <a:gridCol w="1496987">
                  <a:extLst>
                    <a:ext uri="{9D8B030D-6E8A-4147-A177-3AD203B41FA5}">
                      <a16:colId xmlns:a16="http://schemas.microsoft.com/office/drawing/2014/main" val="1177793640"/>
                    </a:ext>
                  </a:extLst>
                </a:gridCol>
                <a:gridCol w="769121">
                  <a:extLst>
                    <a:ext uri="{9D8B030D-6E8A-4147-A177-3AD203B41FA5}">
                      <a16:colId xmlns:a16="http://schemas.microsoft.com/office/drawing/2014/main" val="3270558141"/>
                    </a:ext>
                  </a:extLst>
                </a:gridCol>
                <a:gridCol w="1343753">
                  <a:extLst>
                    <a:ext uri="{9D8B030D-6E8A-4147-A177-3AD203B41FA5}">
                      <a16:colId xmlns:a16="http://schemas.microsoft.com/office/drawing/2014/main" val="1855559930"/>
                    </a:ext>
                  </a:extLst>
                </a:gridCol>
              </a:tblGrid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Applications received 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Posts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Competition ratios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671199283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Occupational Medicine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119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17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1549396600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Audio vestibular Medicine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16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890174162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General (Internal)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191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11.24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75912084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Combined Infection Training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11.2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862147980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Allergy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9.67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651491203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Sport and Exercise Medicine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8.92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071115166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Immunology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7.4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472717885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Clinical Genetics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5.6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95120527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Endocrinology and Diabetes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362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4.96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1181137068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Rheumatology 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240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4.71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4113046159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Medical Ophthalmology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4.67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370771194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Dermatology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261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4.58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1065376358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Clinical Neurophysiology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4.56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25749967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Stroke Medicine/General (Internal)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145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4.53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600468088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Acute internal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443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4.43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412497759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Combined Infection Training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154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4.28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461982241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Rehabilitation Medicine ST3 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4.06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00661132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Cardiology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540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134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4.03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1573215449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Respiratory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413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3.97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406724238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Gastroenterology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383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3.68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781044610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Neurology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197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3.58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4258618845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Renal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206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3.55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269711241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Medical Oncology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319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3.16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91867658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Clinical Oncology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276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2.63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164322522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Palliative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136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2.34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329912540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Haematology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236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2.29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006054733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Geriatric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323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157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2.06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550925653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Clinical Pharmacology and Therapeutics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913376747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Diagnostic Neuropathology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664718026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Genito-urinary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1.02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2912175706"/>
                  </a:ext>
                </a:extLst>
              </a:tr>
              <a:tr h="173526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Totals: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5539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1485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74" marR="6374" marT="6374" marB="0" anchor="b"/>
                </a:tc>
                <a:extLst>
                  <a:ext uri="{0D108BD9-81ED-4DB2-BD59-A6C34878D82A}">
                    <a16:rowId xmlns:a16="http://schemas.microsoft.com/office/drawing/2014/main" val="368928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556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2831AA8-A055-665C-B4B8-3E337E316EF6}"/>
              </a:ext>
            </a:extLst>
          </p:cNvPr>
          <p:cNvSpPr txBox="1">
            <a:spLocks/>
          </p:cNvSpPr>
          <p:nvPr/>
        </p:nvSpPr>
        <p:spPr>
          <a:xfrm>
            <a:off x="-371060" y="237816"/>
            <a:ext cx="9870660" cy="113960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>
                <a:solidFill>
                  <a:srgbClr val="7030A0"/>
                </a:solidFill>
              </a:rPr>
              <a:t>UK post numbers ST3/ST4 for past few years up to 2025</a:t>
            </a:r>
            <a:br>
              <a:rPr lang="en-GB" sz="2800" dirty="0">
                <a:solidFill>
                  <a:srgbClr val="003893"/>
                </a:solidFill>
              </a:rPr>
            </a:br>
            <a:endParaRPr lang="en-GB" sz="2800" dirty="0">
              <a:solidFill>
                <a:srgbClr val="003893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381AA4-DA93-53F9-45D6-7891E6FC9C86}"/>
              </a:ext>
            </a:extLst>
          </p:cNvPr>
          <p:cNvSpPr txBox="1"/>
          <p:nvPr/>
        </p:nvSpPr>
        <p:spPr>
          <a:xfrm>
            <a:off x="636608" y="681569"/>
            <a:ext cx="1132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These figures are taken from </a:t>
            </a:r>
            <a:r>
              <a:rPr lang="en-GB" altLang="en-US" sz="1400" dirty="0">
                <a:solidFill>
                  <a:srgbClr val="000000"/>
                </a:solidFill>
                <a:ea typeface="ＭＳ Ｐゴシック" pitchFamily="34" charset="-128"/>
                <a:hlinkClick r:id="rId2"/>
              </a:rPr>
              <a:t>https://medical.hee.nhs.uk</a:t>
            </a:r>
            <a:r>
              <a:rPr lang="en-GB" sz="1400" dirty="0"/>
              <a:t>. 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6323AA-B644-0468-F395-42EAF42C8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9600" y="122769"/>
            <a:ext cx="2692400" cy="11176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BC7F83-7F42-D3FD-6EC7-0EBD07BBD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739080"/>
              </p:ext>
            </p:extLst>
          </p:nvPr>
        </p:nvGraphicFramePr>
        <p:xfrm>
          <a:off x="768626" y="1200150"/>
          <a:ext cx="7372328" cy="5454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0268">
                  <a:extLst>
                    <a:ext uri="{9D8B030D-6E8A-4147-A177-3AD203B41FA5}">
                      <a16:colId xmlns:a16="http://schemas.microsoft.com/office/drawing/2014/main" val="849328092"/>
                    </a:ext>
                  </a:extLst>
                </a:gridCol>
                <a:gridCol w="824412">
                  <a:extLst>
                    <a:ext uri="{9D8B030D-6E8A-4147-A177-3AD203B41FA5}">
                      <a16:colId xmlns:a16="http://schemas.microsoft.com/office/drawing/2014/main" val="956106698"/>
                    </a:ext>
                  </a:extLst>
                </a:gridCol>
                <a:gridCol w="824412">
                  <a:extLst>
                    <a:ext uri="{9D8B030D-6E8A-4147-A177-3AD203B41FA5}">
                      <a16:colId xmlns:a16="http://schemas.microsoft.com/office/drawing/2014/main" val="2736815092"/>
                    </a:ext>
                  </a:extLst>
                </a:gridCol>
                <a:gridCol w="824412">
                  <a:extLst>
                    <a:ext uri="{9D8B030D-6E8A-4147-A177-3AD203B41FA5}">
                      <a16:colId xmlns:a16="http://schemas.microsoft.com/office/drawing/2014/main" val="4179253395"/>
                    </a:ext>
                  </a:extLst>
                </a:gridCol>
                <a:gridCol w="824412">
                  <a:extLst>
                    <a:ext uri="{9D8B030D-6E8A-4147-A177-3AD203B41FA5}">
                      <a16:colId xmlns:a16="http://schemas.microsoft.com/office/drawing/2014/main" val="3460162979"/>
                    </a:ext>
                  </a:extLst>
                </a:gridCol>
                <a:gridCol w="824412">
                  <a:extLst>
                    <a:ext uri="{9D8B030D-6E8A-4147-A177-3AD203B41FA5}">
                      <a16:colId xmlns:a16="http://schemas.microsoft.com/office/drawing/2014/main" val="3231982066"/>
                    </a:ext>
                  </a:extLst>
                </a:gridCol>
              </a:tblGrid>
              <a:tr h="1616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2021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2022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2023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2024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2025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052145711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Acute Internal Medicine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76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100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3779679517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Allergy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4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3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2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3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3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713397482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Audio vestibular Medicine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4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2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55160558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Cardiology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130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140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127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134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522633020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Clinical Genetics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287842792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Clinical Neurophysiology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423560711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Clinical Oncology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115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136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130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185291437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Clinical Pharmacology and Therapeutics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423027108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Combined Infection Training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662060530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Combined Infection Training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179042695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Dermatology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916548177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Diagnostic Neuropathology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378038681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Endocrinology and Diabetes Mellitus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626473175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Gastroenterology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111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3305571030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General (Internal) Medicine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313909850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Genitourinary Medicine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913303448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Geriatric Medicine ST4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160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148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161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157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3615648483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>
                          <a:effectLst/>
                        </a:rPr>
                        <a:t>Haematology ST3</a:t>
                      </a:r>
                      <a:endParaRPr lang="en-GB" sz="1050" b="1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466105965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Immunology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4047732364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Medical Oncology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3563814338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Medical Ophthalmology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568710122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Neurology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307078734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Nuclear Medicine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579964006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Occupational Medicine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3758697045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Palliative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60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3348350387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Rehabilitation Medicine ST3 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12630325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Renal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75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2441587785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Respiratory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155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104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829091947"/>
                  </a:ext>
                </a:extLst>
              </a:tr>
              <a:tr h="16168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Rheumatology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67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44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38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51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037916142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Sport and Exercise Medicine ST3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6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5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9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12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437484813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Stroke Medicine/General (Internal) Medicine ST4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 dirty="0">
                          <a:effectLst/>
                        </a:rPr>
                        <a:t> </a:t>
                      </a:r>
                      <a:endParaRPr lang="en-GB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u="none" strike="noStrike">
                          <a:effectLst/>
                        </a:rPr>
                        <a:t>32</a:t>
                      </a:r>
                      <a:endParaRPr lang="en-GB" sz="105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130924146"/>
                  </a:ext>
                </a:extLst>
              </a:tr>
              <a:tr h="112474"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Total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561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1447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1494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1491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GB" sz="1050" b="1" u="none" strike="noStrike" dirty="0">
                          <a:effectLst/>
                        </a:rPr>
                        <a:t>1485</a:t>
                      </a:r>
                      <a:endParaRPr lang="en-GB" sz="105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5272" marR="5272" marT="5272" marB="0" anchor="b"/>
                </a:tc>
                <a:extLst>
                  <a:ext uri="{0D108BD9-81ED-4DB2-BD59-A6C34878D82A}">
                    <a16:rowId xmlns:a16="http://schemas.microsoft.com/office/drawing/2014/main" val="182678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702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542</Words>
  <Application>Microsoft Macintosh PowerPoint</Application>
  <PresentationFormat>Widescreen</PresentationFormat>
  <Paragraphs>329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Stone</dc:creator>
  <cp:lastModifiedBy>Lisa Stone</cp:lastModifiedBy>
  <cp:revision>6</cp:revision>
  <dcterms:created xsi:type="dcterms:W3CDTF">2024-11-11T18:27:46Z</dcterms:created>
  <dcterms:modified xsi:type="dcterms:W3CDTF">2025-09-24T16:34:01Z</dcterms:modified>
</cp:coreProperties>
</file>