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332" r:id="rId2"/>
    <p:sldId id="333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5FA4B75-6EE1-FC45-A3AB-5FE9BEC3DF47}" v="8" dt="2025-09-24T16:42:21.48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8"/>
    <p:restoredTop sz="94557"/>
  </p:normalViewPr>
  <p:slideViewPr>
    <p:cSldViewPr snapToGrid="0">
      <p:cViewPr varScale="1">
        <p:scale>
          <a:sx n="99" d="100"/>
          <a:sy n="99" d="100"/>
        </p:scale>
        <p:origin x="1080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523FE0-1552-D211-457C-795DC09939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858EC3-3B97-83DD-43A1-D45853C37F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124651-9579-D2B4-BD27-C3E8B9DC1F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55B01-D535-E54C-B870-9D68514178DF}" type="datetimeFigureOut">
              <a:rPr lang="en-US" smtClean="0"/>
              <a:t>9/24/25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73B7DF-AFCE-7C02-683C-CA5DF11AAC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0B2BB-2DDB-70FD-4EC2-8BAB1A4262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1549C-9AB9-2E45-81F7-81ADEEE7F6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835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3174E1-4DC9-832A-E5F0-1414B1A873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29A60D-2406-B0DC-F54A-C5F23B8DAA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724951-2C47-E9F7-2915-1A5B94F938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55B01-D535-E54C-B870-9D68514178DF}" type="datetimeFigureOut">
              <a:rPr lang="en-US" smtClean="0"/>
              <a:t>9/24/25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29A514-A1DE-5386-D9D8-F806BE34A8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3CFC8D-92F4-907C-EC1C-9BA2CB27A5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1549C-9AB9-2E45-81F7-81ADEEE7F6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696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7A2FBA7-3F93-6490-0E8C-B432F95AB9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5EE6276-F64B-AE0C-0657-93DD0B3A64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BCAEF1-C79F-BC21-39B4-907ACA0CE7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55B01-D535-E54C-B870-9D68514178DF}" type="datetimeFigureOut">
              <a:rPr lang="en-US" smtClean="0"/>
              <a:t>9/24/25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2D0043-A68E-9E63-6944-DFAE38A74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B70EAD-E755-0431-1708-F34EF550A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1549C-9AB9-2E45-81F7-81ADEEE7F6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070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E51F98-6D2E-A2B7-C7C0-8F5AF583B4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4246FB-76D3-BCC6-18D8-C30BD5FF40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D504E0-6E30-4507-7B55-99AEC35554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55B01-D535-E54C-B870-9D68514178DF}" type="datetimeFigureOut">
              <a:rPr lang="en-US" smtClean="0"/>
              <a:t>9/24/25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2351DD-2C96-CA39-CBBF-2562A99A2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D213D7-F1E3-4FAC-5CF1-1986DF98FC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1549C-9AB9-2E45-81F7-81ADEEE7F6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106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4DCFEF-BFD9-E383-0612-D952B17E70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E0627B-F1A3-A2C5-DA7A-52883D1429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4474E4-988E-76F8-8F13-0B9D551A3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55B01-D535-E54C-B870-9D68514178DF}" type="datetimeFigureOut">
              <a:rPr lang="en-US" smtClean="0"/>
              <a:t>9/24/25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F7EC2D-18AC-EBE5-DC80-D53CEA858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894B20-C3E8-4FC4-5455-65554264D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1549C-9AB9-2E45-81F7-81ADEEE7F6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395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2BC872-29F6-9A8A-C543-756CE57CA7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0D2138-2780-D8D4-B030-CC6172E131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23CBB6-3C4B-A3E4-0789-846FAA1232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2BCA61-72FE-8C9C-7BEB-367E406F8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55B01-D535-E54C-B870-9D68514178DF}" type="datetimeFigureOut">
              <a:rPr lang="en-US" smtClean="0"/>
              <a:t>9/24/25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36FD7D-8E7E-29BF-CDAE-08E93A131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BD7815-BCF3-E5EC-7F0F-4A0CC8C01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1549C-9AB9-2E45-81F7-81ADEEE7F6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619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AD54F2-6CE3-5BB9-21E7-56F95584C9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A36E2F-9E90-AEF2-77DE-5BF4B3DF13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8E7A5D-7870-1856-E715-78E795DFD5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9A9E5A3-FA67-A60A-25F0-115D53E9EA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34F4D7-553D-654D-9639-8777B4EAE2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CF141F8-020D-B67A-3170-302C5D08E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55B01-D535-E54C-B870-9D68514178DF}" type="datetimeFigureOut">
              <a:rPr lang="en-US" smtClean="0"/>
              <a:t>9/24/25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0AECA99-1343-6CB7-91F2-06AF9671B5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0AA35F0-10D5-3117-7D0A-DFD158FD1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1549C-9AB9-2E45-81F7-81ADEEE7F6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77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EDD42-B589-98FB-6A79-D010C2E77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B5C6857-8D68-CEE7-756A-40FCDF4429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55B01-D535-E54C-B870-9D68514178DF}" type="datetimeFigureOut">
              <a:rPr lang="en-US" smtClean="0"/>
              <a:t>9/24/25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A3C346-4669-CAAF-2AC4-3F4EFCB7EA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C0067D-A49A-52AF-6C3F-8616E913CE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1549C-9AB9-2E45-81F7-81ADEEE7F6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626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C57BDC4-9DB7-9CDB-9D4F-66CA1BF1E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55B01-D535-E54C-B870-9D68514178DF}" type="datetimeFigureOut">
              <a:rPr lang="en-US" smtClean="0"/>
              <a:t>9/24/25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8CDFF1-809F-7EFC-B072-8E47B5FBC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707BE1-7F9E-9399-458F-7F69B417B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1549C-9AB9-2E45-81F7-81ADEEE7F6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248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A00A6D-D28B-AA70-DB03-8E720DA1A9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F99273-4E3D-78FE-5BD8-92D2DBBDDB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36726E-A48B-A0BF-7F67-A8384F5245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034664-FA95-0087-F3BC-2ABB04A18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55B01-D535-E54C-B870-9D68514178DF}" type="datetimeFigureOut">
              <a:rPr lang="en-US" smtClean="0"/>
              <a:t>9/24/25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342018-6F61-A4D8-74C7-52EB1D464E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0FE643-5282-1536-C36F-2D98D8E675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1549C-9AB9-2E45-81F7-81ADEEE7F6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304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BB5A3-371D-E8D7-C2F1-CDE41E78B4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23425E1-27D9-29E5-FABF-3C05CA90EE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9097B6-000E-CDC4-1661-AF2D5968C5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96E4C6-3E81-2B3F-9736-873F3DAB91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55B01-D535-E54C-B870-9D68514178DF}" type="datetimeFigureOut">
              <a:rPr lang="en-US" smtClean="0"/>
              <a:t>9/24/25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AC976F-49C5-F18F-8891-11E220827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7FE1EB-C56A-A065-B57C-32B5631B7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1549C-9AB9-2E45-81F7-81ADEEE7F6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586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161FA58-F1B2-B193-1ACB-EDAC5CD460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D59A4A-2FB4-F55A-A12C-3516516934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594D64-97C7-F504-606F-970A915C1E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555B01-D535-E54C-B870-9D68514178DF}" type="datetimeFigureOut">
              <a:rPr lang="en-US" smtClean="0"/>
              <a:t>9/24/25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6D90DA-4D9B-1B01-6427-494ED70453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BD575F-7093-E108-D772-934B8E46F1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501549C-9AB9-2E45-81F7-81ADEEE7F6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156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medical.hee.nhs.uk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2831AA8-A055-665C-B4B8-3E337E316EF6}"/>
              </a:ext>
            </a:extLst>
          </p:cNvPr>
          <p:cNvSpPr txBox="1">
            <a:spLocks/>
          </p:cNvSpPr>
          <p:nvPr/>
        </p:nvSpPr>
        <p:spPr>
          <a:xfrm>
            <a:off x="1158305" y="237816"/>
            <a:ext cx="7772400" cy="1139605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b="1" dirty="0">
                <a:solidFill>
                  <a:srgbClr val="7030A0"/>
                </a:solidFill>
              </a:rPr>
              <a:t>UK competition ratios CT1/ST1 for 2025</a:t>
            </a:r>
            <a:br>
              <a:rPr lang="en-GB" sz="2800" dirty="0">
                <a:solidFill>
                  <a:srgbClr val="003893"/>
                </a:solidFill>
              </a:rPr>
            </a:br>
            <a:endParaRPr lang="en-GB" sz="2800" dirty="0">
              <a:solidFill>
                <a:srgbClr val="003893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2381AA4-DA93-53F9-45D6-7891E6FC9C86}"/>
              </a:ext>
            </a:extLst>
          </p:cNvPr>
          <p:cNvSpPr txBox="1"/>
          <p:nvPr/>
        </p:nvSpPr>
        <p:spPr>
          <a:xfrm>
            <a:off x="1981200" y="961014"/>
            <a:ext cx="7908324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These figures are taken from </a:t>
            </a:r>
            <a:r>
              <a:rPr lang="en-GB" altLang="en-US" sz="1400" dirty="0">
                <a:solidFill>
                  <a:srgbClr val="000000"/>
                </a:solidFill>
                <a:ea typeface="ＭＳ Ｐゴシック" pitchFamily="34" charset="-128"/>
                <a:hlinkClick r:id="rId2"/>
              </a:rPr>
              <a:t>https://medical.hee.nhs.uk</a:t>
            </a:r>
            <a:r>
              <a:rPr lang="en-GB" sz="1400" dirty="0"/>
              <a:t>. Note: some trainees apply for more than one specialty and are their multiple applications are counted in these figures.</a:t>
            </a:r>
            <a:endParaRPr lang="en-US" sz="1400" dirty="0"/>
          </a:p>
          <a:p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66323AA-B644-0468-F395-42EAF42C8F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99600" y="122769"/>
            <a:ext cx="2692400" cy="1117600"/>
          </a:xfrm>
          <a:prstGeom prst="rect">
            <a:avLst/>
          </a:prstGeom>
        </p:spPr>
      </p:pic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0F663BDE-6347-91C2-26FA-ED366B9401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8783973"/>
              </p:ext>
            </p:extLst>
          </p:nvPr>
        </p:nvGraphicFramePr>
        <p:xfrm>
          <a:off x="1470866" y="1515888"/>
          <a:ext cx="8928992" cy="528583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02472">
                  <a:extLst>
                    <a:ext uri="{9D8B030D-6E8A-4147-A177-3AD203B41FA5}">
                      <a16:colId xmlns:a16="http://schemas.microsoft.com/office/drawing/2014/main" val="3057230941"/>
                    </a:ext>
                  </a:extLst>
                </a:gridCol>
                <a:gridCol w="2276444">
                  <a:extLst>
                    <a:ext uri="{9D8B030D-6E8A-4147-A177-3AD203B41FA5}">
                      <a16:colId xmlns:a16="http://schemas.microsoft.com/office/drawing/2014/main" val="1276380765"/>
                    </a:ext>
                  </a:extLst>
                </a:gridCol>
                <a:gridCol w="1279420">
                  <a:extLst>
                    <a:ext uri="{9D8B030D-6E8A-4147-A177-3AD203B41FA5}">
                      <a16:colId xmlns:a16="http://schemas.microsoft.com/office/drawing/2014/main" val="3727776331"/>
                    </a:ext>
                  </a:extLst>
                </a:gridCol>
                <a:gridCol w="1470656">
                  <a:extLst>
                    <a:ext uri="{9D8B030D-6E8A-4147-A177-3AD203B41FA5}">
                      <a16:colId xmlns:a16="http://schemas.microsoft.com/office/drawing/2014/main" val="3133460310"/>
                    </a:ext>
                  </a:extLst>
                </a:gridCol>
              </a:tblGrid>
              <a:tr h="74382">
                <a:tc rowSpan="2"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800" b="1" u="none" strike="noStrike" dirty="0">
                          <a:effectLst/>
                        </a:rPr>
                        <a:t>Specialty:</a:t>
                      </a:r>
                      <a:endParaRPr lang="en-GB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87" marR="3487" marT="3487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87" marR="3487" marT="3487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87" marR="3487" marT="348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87" marR="3487" marT="3487" marB="0" anchor="b"/>
                </a:tc>
                <a:extLst>
                  <a:ext uri="{0D108BD9-81ED-4DB2-BD59-A6C34878D82A}">
                    <a16:rowId xmlns:a16="http://schemas.microsoft.com/office/drawing/2014/main" val="3426989568"/>
                  </a:ext>
                </a:extLst>
              </a:tr>
              <a:tr h="24174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endParaRPr lang="en-GB" sz="1600" b="1" u="none" strike="noStrike">
                        <a:effectLst/>
                      </a:endParaRPr>
                    </a:p>
                    <a:p>
                      <a:pPr algn="l" rtl="0" fontAlgn="ctr">
                        <a:buNone/>
                      </a:pPr>
                      <a:r>
                        <a:rPr lang="en-GB" sz="1600" b="1" u="none" strike="noStrike">
                          <a:effectLst/>
                        </a:rPr>
                        <a:t>Applications </a:t>
                      </a:r>
                      <a:r>
                        <a:rPr lang="en-GB" sz="1600" b="1" u="none" strike="noStrike" dirty="0">
                          <a:effectLst/>
                        </a:rPr>
                        <a:t>received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87" marR="3487" marT="3487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600" b="1" u="none" strike="noStrike" dirty="0">
                          <a:effectLst/>
                        </a:rPr>
                        <a:t>Post No.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87" marR="3487" marT="348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600" b="1" u="none" strike="noStrike" dirty="0">
                          <a:effectLst/>
                        </a:rPr>
                        <a:t>Competition ratios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87" marR="3487" marT="3487" marB="0" anchor="b"/>
                </a:tc>
                <a:extLst>
                  <a:ext uri="{0D108BD9-81ED-4DB2-BD59-A6C34878D82A}">
                    <a16:rowId xmlns:a16="http://schemas.microsoft.com/office/drawing/2014/main" val="456335225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400" b="1" u="none" strike="noStrike" dirty="0">
                          <a:effectLst/>
                        </a:rPr>
                        <a:t>GP &amp; Public Health</a:t>
                      </a:r>
                      <a:endParaRPr lang="en-GB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87" marR="3487" marT="3487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200" u="none" strike="noStrike">
                          <a:effectLst/>
                        </a:rPr>
                        <a:t>2173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87" marR="3487" marT="3487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200" u="none" strike="noStrike" dirty="0">
                          <a:effectLst/>
                        </a:rPr>
                        <a:t>13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87" marR="3487" marT="3487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200" u="none" strike="noStrike">
                          <a:effectLst/>
                        </a:rPr>
                        <a:t>167.15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87" marR="3487" marT="3487" marB="0" anchor="b"/>
                </a:tc>
                <a:extLst>
                  <a:ext uri="{0D108BD9-81ED-4DB2-BD59-A6C34878D82A}">
                    <a16:rowId xmlns:a16="http://schemas.microsoft.com/office/drawing/2014/main" val="4091683397"/>
                  </a:ext>
                </a:extLst>
              </a:tr>
              <a:tr h="399802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400" b="1" u="none" strike="noStrike" dirty="0">
                          <a:effectLst/>
                        </a:rPr>
                        <a:t>Community Sexual and Reproductive Health</a:t>
                      </a:r>
                      <a:endParaRPr lang="en-GB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87" marR="3487" marT="3487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200" u="none" strike="noStrike">
                          <a:effectLst/>
                        </a:rPr>
                        <a:t>1379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87" marR="3487" marT="3487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200" u="none" strike="noStrike" dirty="0">
                          <a:effectLst/>
                        </a:rPr>
                        <a:t>14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87" marR="3487" marT="3487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200" u="none" strike="noStrike">
                          <a:effectLst/>
                        </a:rPr>
                        <a:t>98.5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87" marR="3487" marT="3487" marB="0" anchor="b"/>
                </a:tc>
                <a:extLst>
                  <a:ext uri="{0D108BD9-81ED-4DB2-BD59-A6C34878D82A}">
                    <a16:rowId xmlns:a16="http://schemas.microsoft.com/office/drawing/2014/main" val="3404109279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400" b="1" u="none" strike="noStrike" dirty="0">
                          <a:effectLst/>
                        </a:rPr>
                        <a:t>Cardiothoracic Surgery</a:t>
                      </a:r>
                      <a:endParaRPr lang="en-GB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87" marR="3487" marT="3487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200" u="none" strike="noStrike" dirty="0">
                          <a:effectLst/>
                        </a:rPr>
                        <a:t>737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87" marR="3487" marT="3487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200" u="none" strike="noStrike">
                          <a:effectLst/>
                        </a:rPr>
                        <a:t>10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87" marR="3487" marT="3487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200" u="none" strike="noStrike">
                          <a:effectLst/>
                        </a:rPr>
                        <a:t>73.7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87" marR="3487" marT="3487" marB="0" anchor="b"/>
                </a:tc>
                <a:extLst>
                  <a:ext uri="{0D108BD9-81ED-4DB2-BD59-A6C34878D82A}">
                    <a16:rowId xmlns:a16="http://schemas.microsoft.com/office/drawing/2014/main" val="4190573475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400" b="1" u="none" strike="noStrike" dirty="0">
                          <a:effectLst/>
                        </a:rPr>
                        <a:t>Public Health Medicine</a:t>
                      </a:r>
                      <a:endParaRPr lang="en-GB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87" marR="3487" marT="3487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200" u="none" strike="noStrike">
                          <a:effectLst/>
                        </a:rPr>
                        <a:t>2710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87" marR="3487" marT="3487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200" u="none" strike="noStrike">
                          <a:effectLst/>
                        </a:rPr>
                        <a:t>95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87" marR="3487" marT="3487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200" u="none" strike="noStrike">
                          <a:effectLst/>
                        </a:rPr>
                        <a:t>28.53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87" marR="3487" marT="3487" marB="0" anchor="b"/>
                </a:tc>
                <a:extLst>
                  <a:ext uri="{0D108BD9-81ED-4DB2-BD59-A6C34878D82A}">
                    <a16:rowId xmlns:a16="http://schemas.microsoft.com/office/drawing/2014/main" val="3324965640"/>
                  </a:ext>
                </a:extLst>
              </a:tr>
              <a:tr h="162710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400" b="1" u="none" strike="noStrike" dirty="0">
                          <a:effectLst/>
                        </a:rPr>
                        <a:t>Neurosurgery</a:t>
                      </a:r>
                      <a:endParaRPr lang="en-GB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87" marR="3487" marT="3487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200" u="none" strike="noStrike">
                          <a:effectLst/>
                        </a:rPr>
                        <a:t>561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87" marR="3487" marT="3487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200" u="none" strike="noStrike">
                          <a:effectLst/>
                        </a:rPr>
                        <a:t>21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87" marR="3487" marT="3487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200" u="none" strike="noStrike">
                          <a:effectLst/>
                        </a:rPr>
                        <a:t>26.71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87" marR="3487" marT="3487" marB="0" anchor="b"/>
                </a:tc>
                <a:extLst>
                  <a:ext uri="{0D108BD9-81ED-4DB2-BD59-A6C34878D82A}">
                    <a16:rowId xmlns:a16="http://schemas.microsoft.com/office/drawing/2014/main" val="691912574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400" b="1" u="none" strike="noStrike" dirty="0">
                          <a:effectLst/>
                        </a:rPr>
                        <a:t>Core Psychiatry Training</a:t>
                      </a:r>
                      <a:endParaRPr lang="en-GB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87" marR="3487" marT="3487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200" u="none" strike="noStrike">
                          <a:effectLst/>
                        </a:rPr>
                        <a:t>10677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87" marR="3487" marT="3487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200" u="none" strike="noStrike">
                          <a:effectLst/>
                        </a:rPr>
                        <a:t>489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87" marR="3487" marT="3487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200" u="none" strike="noStrike">
                          <a:effectLst/>
                        </a:rPr>
                        <a:t>21.83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87" marR="3487" marT="3487" marB="0" anchor="b"/>
                </a:tc>
                <a:extLst>
                  <a:ext uri="{0D108BD9-81ED-4DB2-BD59-A6C34878D82A}">
                    <a16:rowId xmlns:a16="http://schemas.microsoft.com/office/drawing/2014/main" val="3645091083"/>
                  </a:ext>
                </a:extLst>
              </a:tr>
              <a:tr h="162710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400" b="1" u="none" strike="noStrike" dirty="0">
                          <a:effectLst/>
                        </a:rPr>
                        <a:t>Ophthalmology</a:t>
                      </a:r>
                      <a:endParaRPr lang="en-GB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87" marR="3487" marT="3487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200" u="none" strike="noStrike">
                          <a:effectLst/>
                        </a:rPr>
                        <a:t>2197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87" marR="3487" marT="3487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200" u="none" strike="noStrike">
                          <a:effectLst/>
                        </a:rPr>
                        <a:t>102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87" marR="3487" marT="3487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200" u="none" strike="noStrike">
                          <a:effectLst/>
                        </a:rPr>
                        <a:t>21.54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87" marR="3487" marT="3487" marB="0" anchor="b"/>
                </a:tc>
                <a:extLst>
                  <a:ext uri="{0D108BD9-81ED-4DB2-BD59-A6C34878D82A}">
                    <a16:rowId xmlns:a16="http://schemas.microsoft.com/office/drawing/2014/main" val="1191871161"/>
                  </a:ext>
                </a:extLst>
              </a:tr>
              <a:tr h="320772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400" b="1" u="none" strike="noStrike" dirty="0">
                          <a:effectLst/>
                        </a:rPr>
                        <a:t>Obstetrics and Gynaecology</a:t>
                      </a:r>
                      <a:endParaRPr lang="en-GB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87" marR="3487" marT="3487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200" u="none" strike="noStrike">
                          <a:effectLst/>
                        </a:rPr>
                        <a:t>4945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87" marR="3487" marT="3487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200" u="none" strike="noStrike">
                          <a:effectLst/>
                        </a:rPr>
                        <a:t>297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87" marR="3487" marT="3487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200" u="none" strike="noStrike" dirty="0">
                          <a:effectLst/>
                        </a:rPr>
                        <a:t>16.65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87" marR="3487" marT="3487" marB="0" anchor="b"/>
                </a:tc>
                <a:extLst>
                  <a:ext uri="{0D108BD9-81ED-4DB2-BD59-A6C34878D82A}">
                    <a16:rowId xmlns:a16="http://schemas.microsoft.com/office/drawing/2014/main" val="3275833480"/>
                  </a:ext>
                </a:extLst>
              </a:tr>
              <a:tr h="320772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400" b="1" u="none" strike="noStrike" dirty="0">
                          <a:effectLst/>
                        </a:rPr>
                        <a:t>ACCS Emergency Medicine</a:t>
                      </a:r>
                      <a:endParaRPr lang="en-GB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87" marR="3487" marT="3487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200" u="none" strike="noStrike">
                          <a:effectLst/>
                        </a:rPr>
                        <a:t>5081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87" marR="3487" marT="3487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200" u="none" strike="noStrike">
                          <a:effectLst/>
                        </a:rPr>
                        <a:t>357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87" marR="3487" marT="3487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200" u="none" strike="noStrike">
                          <a:effectLst/>
                        </a:rPr>
                        <a:t>14.23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87" marR="3487" marT="3487" marB="0" anchor="b"/>
                </a:tc>
                <a:extLst>
                  <a:ext uri="{0D108BD9-81ED-4DB2-BD59-A6C34878D82A}">
                    <a16:rowId xmlns:a16="http://schemas.microsoft.com/office/drawing/2014/main" val="2842233617"/>
                  </a:ext>
                </a:extLst>
              </a:tr>
              <a:tr h="162710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400" b="1" u="none" strike="noStrike" dirty="0">
                          <a:effectLst/>
                        </a:rPr>
                        <a:t>Anaesthetics</a:t>
                      </a:r>
                      <a:endParaRPr lang="en-GB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87" marR="3487" marT="3487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200" u="none" strike="noStrike">
                          <a:effectLst/>
                        </a:rPr>
                        <a:t>6770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87" marR="3487" marT="3487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200" u="none" strike="noStrike">
                          <a:effectLst/>
                        </a:rPr>
                        <a:t>539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87" marR="3487" marT="3487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200" u="none" strike="noStrike">
                          <a:effectLst/>
                        </a:rPr>
                        <a:t>12.56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87" marR="3487" marT="3487" marB="0" anchor="b"/>
                </a:tc>
                <a:extLst>
                  <a:ext uri="{0D108BD9-81ED-4DB2-BD59-A6C34878D82A}">
                    <a16:rowId xmlns:a16="http://schemas.microsoft.com/office/drawing/2014/main" val="2323718465"/>
                  </a:ext>
                </a:extLst>
              </a:tr>
              <a:tr h="162710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400" b="1" u="none" strike="noStrike" dirty="0">
                          <a:effectLst/>
                        </a:rPr>
                        <a:t>Clinical Radiology</a:t>
                      </a:r>
                      <a:endParaRPr lang="en-GB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87" marR="3487" marT="3487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200" u="none" strike="noStrike">
                          <a:effectLst/>
                        </a:rPr>
                        <a:t>4011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87" marR="3487" marT="3487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200" u="none" strike="noStrike">
                          <a:effectLst/>
                        </a:rPr>
                        <a:t>356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87" marR="3487" marT="3487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200" u="none" strike="noStrike">
                          <a:effectLst/>
                        </a:rPr>
                        <a:t>11.27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87" marR="3487" marT="3487" marB="0" anchor="b"/>
                </a:tc>
                <a:extLst>
                  <a:ext uri="{0D108BD9-81ED-4DB2-BD59-A6C34878D82A}">
                    <a16:rowId xmlns:a16="http://schemas.microsoft.com/office/drawing/2014/main" val="2330987032"/>
                  </a:ext>
                </a:extLst>
              </a:tr>
              <a:tr h="162710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400" b="1" u="none" strike="noStrike" dirty="0">
                          <a:effectLst/>
                        </a:rPr>
                        <a:t>Histopathology</a:t>
                      </a:r>
                      <a:endParaRPr lang="en-GB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87" marR="3487" marT="3487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200" u="none" strike="noStrike">
                          <a:effectLst/>
                        </a:rPr>
                        <a:t>985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87" marR="3487" marT="3487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200" u="none" strike="noStrike">
                          <a:effectLst/>
                        </a:rPr>
                        <a:t>104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87" marR="3487" marT="3487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200" u="none" strike="noStrike">
                          <a:effectLst/>
                        </a:rPr>
                        <a:t>9.47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87" marR="3487" marT="3487" marB="0" anchor="b"/>
                </a:tc>
                <a:extLst>
                  <a:ext uri="{0D108BD9-81ED-4DB2-BD59-A6C34878D82A}">
                    <a16:rowId xmlns:a16="http://schemas.microsoft.com/office/drawing/2014/main" val="1156871603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400" b="1" u="none" strike="noStrike" dirty="0">
                          <a:effectLst/>
                        </a:rPr>
                        <a:t>Core Surgical Training</a:t>
                      </a:r>
                      <a:endParaRPr lang="en-GB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87" marR="3487" marT="3487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200" u="none" strike="noStrike">
                          <a:effectLst/>
                        </a:rPr>
                        <a:t>5399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87" marR="3487" marT="3487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200" u="none" strike="noStrike">
                          <a:effectLst/>
                        </a:rPr>
                        <a:t>630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87" marR="3487" marT="3487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200" u="none" strike="noStrike">
                          <a:effectLst/>
                        </a:rPr>
                        <a:t>8.57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87" marR="3487" marT="3487" marB="0" anchor="b"/>
                </a:tc>
                <a:extLst>
                  <a:ext uri="{0D108BD9-81ED-4DB2-BD59-A6C34878D82A}">
                    <a16:rowId xmlns:a16="http://schemas.microsoft.com/office/drawing/2014/main" val="3173603219"/>
                  </a:ext>
                </a:extLst>
              </a:tr>
              <a:tr h="162710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400" b="1" u="none" strike="noStrike" dirty="0">
                          <a:effectLst/>
                        </a:rPr>
                        <a:t>Paediatrics</a:t>
                      </a:r>
                      <a:endParaRPr lang="en-GB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87" marR="3487" marT="3487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200" u="none" strike="noStrike" dirty="0">
                          <a:effectLst/>
                        </a:rPr>
                        <a:t>2680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87" marR="3487" marT="3487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200" u="none" strike="noStrike">
                          <a:effectLst/>
                        </a:rPr>
                        <a:t>476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87" marR="3487" marT="3487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200" u="none" strike="noStrike">
                          <a:effectLst/>
                        </a:rPr>
                        <a:t>5.63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87" marR="3487" marT="3487" marB="0" anchor="b"/>
                </a:tc>
                <a:extLst>
                  <a:ext uri="{0D108BD9-81ED-4DB2-BD59-A6C34878D82A}">
                    <a16:rowId xmlns:a16="http://schemas.microsoft.com/office/drawing/2014/main" val="3920302022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400" b="1" u="none" strike="noStrike" dirty="0">
                          <a:effectLst/>
                        </a:rPr>
                        <a:t>Internal Medicine Training </a:t>
                      </a:r>
                      <a:endParaRPr lang="en-GB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87" marR="3487" marT="3487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200" u="none" strike="noStrike">
                          <a:effectLst/>
                        </a:rPr>
                        <a:t>8841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87" marR="3487" marT="3487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200" u="none" strike="noStrike">
                          <a:effectLst/>
                        </a:rPr>
                        <a:t>1678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87" marR="3487" marT="3487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200" u="none" strike="noStrike">
                          <a:effectLst/>
                        </a:rPr>
                        <a:t>5.27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87" marR="3487" marT="3487" marB="0" anchor="b"/>
                </a:tc>
                <a:extLst>
                  <a:ext uri="{0D108BD9-81ED-4DB2-BD59-A6C34878D82A}">
                    <a16:rowId xmlns:a16="http://schemas.microsoft.com/office/drawing/2014/main" val="3500136784"/>
                  </a:ext>
                </a:extLst>
              </a:tr>
              <a:tr h="162710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400" b="1" u="none" strike="noStrike" dirty="0">
                          <a:effectLst/>
                        </a:rPr>
                        <a:t>General Practice</a:t>
                      </a:r>
                      <a:endParaRPr lang="en-GB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87" marR="3487" marT="3487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200" u="none" strike="noStrike">
                          <a:effectLst/>
                        </a:rPr>
                        <a:t>20995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87" marR="3487" marT="3487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200" u="none" strike="noStrike">
                          <a:effectLst/>
                        </a:rPr>
                        <a:t>4276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87" marR="3487" marT="3487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200" u="none" strike="noStrike">
                          <a:effectLst/>
                        </a:rPr>
                        <a:t>4.91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87" marR="3487" marT="3487" marB="0" anchor="b"/>
                </a:tc>
                <a:extLst>
                  <a:ext uri="{0D108BD9-81ED-4DB2-BD59-A6C34878D82A}">
                    <a16:rowId xmlns:a16="http://schemas.microsoft.com/office/drawing/2014/main" val="914753810"/>
                  </a:ext>
                </a:extLst>
              </a:tr>
              <a:tr h="320772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400" b="1" u="none" strike="noStrike" dirty="0">
                          <a:effectLst/>
                        </a:rPr>
                        <a:t>Oral and </a:t>
                      </a:r>
                      <a:r>
                        <a:rPr lang="en-GB" sz="1400" b="1" u="none" strike="noStrike" dirty="0" err="1">
                          <a:effectLst/>
                        </a:rPr>
                        <a:t>Maxillo</a:t>
                      </a:r>
                      <a:r>
                        <a:rPr lang="en-GB" sz="1400" b="1" u="none" strike="noStrike" dirty="0">
                          <a:effectLst/>
                        </a:rPr>
                        <a:t> Facial Surgery</a:t>
                      </a:r>
                      <a:endParaRPr lang="en-GB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87" marR="3487" marT="3487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200" u="none" strike="noStrike" dirty="0">
                          <a:effectLst/>
                        </a:rPr>
                        <a:t>77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87" marR="3487" marT="3487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200" u="none" strike="noStrike">
                          <a:effectLst/>
                        </a:rPr>
                        <a:t>22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87" marR="3487" marT="3487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200" u="none" strike="noStrike">
                          <a:effectLst/>
                        </a:rPr>
                        <a:t>3.5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87" marR="3487" marT="3487" marB="0" anchor="b"/>
                </a:tc>
                <a:extLst>
                  <a:ext uri="{0D108BD9-81ED-4DB2-BD59-A6C34878D82A}">
                    <a16:rowId xmlns:a16="http://schemas.microsoft.com/office/drawing/2014/main" val="449346041"/>
                  </a:ext>
                </a:extLst>
              </a:tr>
              <a:tr h="83680"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GB" sz="1400" b="1" u="none" strike="noStrike" dirty="0">
                          <a:effectLst/>
                        </a:rPr>
                        <a:t>Totals:  </a:t>
                      </a:r>
                      <a:endParaRPr lang="en-GB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87" marR="3487" marT="3487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400" b="1" u="none" strike="noStrike" dirty="0">
                          <a:effectLst/>
                        </a:rPr>
                        <a:t>80218</a:t>
                      </a:r>
                      <a:endParaRPr lang="en-GB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87" marR="3487" marT="3487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400" b="1" u="none" strike="noStrike" dirty="0">
                          <a:effectLst/>
                        </a:rPr>
                        <a:t>9479</a:t>
                      </a:r>
                      <a:endParaRPr lang="en-GB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87" marR="3487" marT="348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87" marR="3487" marT="3487" marB="0" anchor="b"/>
                </a:tc>
                <a:extLst>
                  <a:ext uri="{0D108BD9-81ED-4DB2-BD59-A6C34878D82A}">
                    <a16:rowId xmlns:a16="http://schemas.microsoft.com/office/drawing/2014/main" val="17789422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77024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C3C2772-C194-A594-F0AF-64F1AD417D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6372" y="850006"/>
            <a:ext cx="805243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GB" altLang="en-US" sz="1200" dirty="0"/>
              <a:t>Numbers in brackets represent the percentage of the posts in that specialty, </a:t>
            </a:r>
            <a:r>
              <a:rPr lang="en-GB" altLang="en-US" sz="1200" dirty="0" err="1"/>
              <a:t>eg.</a:t>
            </a:r>
            <a:r>
              <a:rPr lang="en-GB" altLang="en-US" sz="1200" dirty="0"/>
              <a:t> GP represents 45% of all posts etc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5B55D0D-D4FA-2ECB-D6B8-B5185635ED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99600" y="122769"/>
            <a:ext cx="2692400" cy="1117600"/>
          </a:xfrm>
          <a:prstGeom prst="rect">
            <a:avLst/>
          </a:prstGeom>
        </p:spPr>
      </p:pic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6085EB63-FD42-1087-0BD6-3726A426C8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2582569"/>
              </p:ext>
            </p:extLst>
          </p:nvPr>
        </p:nvGraphicFramePr>
        <p:xfrm>
          <a:off x="1344637" y="1240369"/>
          <a:ext cx="8928990" cy="549630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08312">
                  <a:extLst>
                    <a:ext uri="{9D8B030D-6E8A-4147-A177-3AD203B41FA5}">
                      <a16:colId xmlns:a16="http://schemas.microsoft.com/office/drawing/2014/main" val="4039398059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694653547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1524339797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3771720309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3237070557"/>
                    </a:ext>
                  </a:extLst>
                </a:gridCol>
                <a:gridCol w="1080118">
                  <a:extLst>
                    <a:ext uri="{9D8B030D-6E8A-4147-A177-3AD203B41FA5}">
                      <a16:colId xmlns:a16="http://schemas.microsoft.com/office/drawing/2014/main" val="89245542"/>
                    </a:ext>
                  </a:extLst>
                </a:gridCol>
              </a:tblGrid>
              <a:tr h="266882">
                <a:tc rowSpan="2"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300" b="1" u="none" strike="noStrike" dirty="0">
                          <a:effectLst/>
                        </a:rPr>
                        <a:t>Specialty:</a:t>
                      </a:r>
                      <a:endParaRPr lang="en-GB" sz="13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600" b="1" u="none" strike="noStrike" dirty="0">
                          <a:effectLst/>
                        </a:rPr>
                        <a:t> 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600" b="1" u="none" strike="noStrike" dirty="0">
                          <a:effectLst/>
                        </a:rPr>
                        <a:t> 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600" b="1" u="none" strike="noStrike" dirty="0">
                          <a:effectLst/>
                        </a:rPr>
                        <a:t> 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600" b="1" u="none" strike="noStrike" dirty="0">
                          <a:effectLst/>
                        </a:rPr>
                        <a:t> 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600" b="1" u="none" strike="noStrike" dirty="0">
                          <a:effectLst/>
                        </a:rPr>
                        <a:t> 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extLst>
                  <a:ext uri="{0D108BD9-81ED-4DB2-BD59-A6C34878D82A}">
                    <a16:rowId xmlns:a16="http://schemas.microsoft.com/office/drawing/2014/main" val="1557493444"/>
                  </a:ext>
                </a:extLst>
              </a:tr>
              <a:tr h="23401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400" b="1" u="none" strike="noStrike" dirty="0">
                          <a:effectLst/>
                        </a:rPr>
                        <a:t>Posts (2021)</a:t>
                      </a:r>
                      <a:endParaRPr lang="en-GB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400" b="1" u="none" strike="noStrike" dirty="0">
                          <a:effectLst/>
                        </a:rPr>
                        <a:t>Posts (2022)</a:t>
                      </a:r>
                      <a:endParaRPr lang="en-GB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400" b="1" u="none" strike="noStrike" dirty="0">
                          <a:effectLst/>
                        </a:rPr>
                        <a:t>Posts (2023)</a:t>
                      </a:r>
                      <a:endParaRPr lang="en-GB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400" b="1" u="none" strike="noStrike" dirty="0">
                          <a:effectLst/>
                        </a:rPr>
                        <a:t>Posts (2024)</a:t>
                      </a:r>
                      <a:endParaRPr lang="en-GB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400" b="1" u="none" strike="noStrike" dirty="0">
                          <a:effectLst/>
                        </a:rPr>
                        <a:t>Posts (2025)</a:t>
                      </a:r>
                      <a:endParaRPr lang="en-GB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extLst>
                  <a:ext uri="{0D108BD9-81ED-4DB2-BD59-A6C34878D82A}">
                    <a16:rowId xmlns:a16="http://schemas.microsoft.com/office/drawing/2014/main" val="2961634979"/>
                  </a:ext>
                </a:extLst>
              </a:tr>
              <a:tr h="354562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300" b="1" u="none" strike="noStrike" dirty="0">
                          <a:effectLst/>
                        </a:rPr>
                        <a:t>ACCS Emergency Medicine</a:t>
                      </a:r>
                      <a:endParaRPr lang="en-GB" sz="13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361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361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361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359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100" u="none" strike="noStrike" dirty="0">
                          <a:effectLst/>
                        </a:rPr>
                        <a:t>357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extLst>
                  <a:ext uri="{0D108BD9-81ED-4DB2-BD59-A6C34878D82A}">
                    <a16:rowId xmlns:a16="http://schemas.microsoft.com/office/drawing/2014/main" val="2660500396"/>
                  </a:ext>
                </a:extLst>
              </a:tr>
              <a:tr h="234011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300" b="1" u="none" strike="noStrike" dirty="0">
                          <a:effectLst/>
                        </a:rPr>
                        <a:t>Anaesthetics</a:t>
                      </a:r>
                      <a:endParaRPr lang="en-GB" sz="13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566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558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545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542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100" u="none" strike="noStrike" dirty="0">
                          <a:effectLst/>
                        </a:rPr>
                        <a:t>539 (6%)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extLst>
                  <a:ext uri="{0D108BD9-81ED-4DB2-BD59-A6C34878D82A}">
                    <a16:rowId xmlns:a16="http://schemas.microsoft.com/office/drawing/2014/main" val="2898898405"/>
                  </a:ext>
                </a:extLst>
              </a:tr>
              <a:tr h="265922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300" b="1" u="none" strike="noStrike" dirty="0">
                          <a:effectLst/>
                        </a:rPr>
                        <a:t>Cardiothoracic Surgery</a:t>
                      </a:r>
                      <a:endParaRPr lang="en-GB" sz="13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6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7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100" u="none" strike="noStrike" dirty="0">
                          <a:effectLst/>
                        </a:rPr>
                        <a:t>11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9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100" u="none" strike="noStrike" dirty="0">
                          <a:effectLst/>
                        </a:rPr>
                        <a:t>10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extLst>
                  <a:ext uri="{0D108BD9-81ED-4DB2-BD59-A6C34878D82A}">
                    <a16:rowId xmlns:a16="http://schemas.microsoft.com/office/drawing/2014/main" val="3583642891"/>
                  </a:ext>
                </a:extLst>
              </a:tr>
              <a:tr h="234011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300" b="1" u="none" strike="noStrike" dirty="0">
                          <a:effectLst/>
                        </a:rPr>
                        <a:t>Clinical Radiology</a:t>
                      </a:r>
                      <a:endParaRPr lang="en-GB" sz="13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358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361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350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312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100" u="none" strike="noStrike" dirty="0">
                          <a:effectLst/>
                        </a:rPr>
                        <a:t>356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extLst>
                  <a:ext uri="{0D108BD9-81ED-4DB2-BD59-A6C34878D82A}">
                    <a16:rowId xmlns:a16="http://schemas.microsoft.com/office/drawing/2014/main" val="2047652643"/>
                  </a:ext>
                </a:extLst>
              </a:tr>
              <a:tr h="464110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300" b="1" u="none" strike="noStrike" dirty="0">
                          <a:effectLst/>
                        </a:rPr>
                        <a:t>Community Sexual and Reproductive Health</a:t>
                      </a:r>
                      <a:endParaRPr lang="en-GB" sz="13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6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13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8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18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100" u="none" strike="noStrike" dirty="0">
                          <a:effectLst/>
                        </a:rPr>
                        <a:t>14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extLst>
                  <a:ext uri="{0D108BD9-81ED-4DB2-BD59-A6C34878D82A}">
                    <a16:rowId xmlns:a16="http://schemas.microsoft.com/office/drawing/2014/main" val="3382643947"/>
                  </a:ext>
                </a:extLst>
              </a:tr>
              <a:tr h="265922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300" b="1" u="none" strike="noStrike" dirty="0">
                          <a:effectLst/>
                        </a:rPr>
                        <a:t>Core Psychiatry Training</a:t>
                      </a:r>
                      <a:endParaRPr lang="en-GB" sz="13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506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484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524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492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100" u="none" strike="noStrike" dirty="0">
                          <a:effectLst/>
                        </a:rPr>
                        <a:t>489 (5%)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extLst>
                  <a:ext uri="{0D108BD9-81ED-4DB2-BD59-A6C34878D82A}">
                    <a16:rowId xmlns:a16="http://schemas.microsoft.com/office/drawing/2014/main" val="1456303002"/>
                  </a:ext>
                </a:extLst>
              </a:tr>
              <a:tr h="265922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300" b="1" u="none" strike="noStrike" dirty="0">
                          <a:effectLst/>
                        </a:rPr>
                        <a:t>Core Surgical Training</a:t>
                      </a:r>
                      <a:endParaRPr lang="en-GB" sz="13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607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622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609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645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100" u="none" strike="noStrike" dirty="0">
                          <a:effectLst/>
                        </a:rPr>
                        <a:t>630 (7%)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extLst>
                  <a:ext uri="{0D108BD9-81ED-4DB2-BD59-A6C34878D82A}">
                    <a16:rowId xmlns:a16="http://schemas.microsoft.com/office/drawing/2014/main" val="3849721279"/>
                  </a:ext>
                </a:extLst>
              </a:tr>
              <a:tr h="234011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300" b="1" u="none" strike="noStrike" dirty="0">
                          <a:effectLst/>
                        </a:rPr>
                        <a:t>General Practice</a:t>
                      </a:r>
                      <a:endParaRPr lang="en-GB" sz="13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4269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4137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3935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4096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100" u="none" strike="noStrike" dirty="0">
                          <a:effectLst/>
                        </a:rPr>
                        <a:t>4276 (45%)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extLst>
                  <a:ext uri="{0D108BD9-81ED-4DB2-BD59-A6C34878D82A}">
                    <a16:rowId xmlns:a16="http://schemas.microsoft.com/office/drawing/2014/main" val="1443330493"/>
                  </a:ext>
                </a:extLst>
              </a:tr>
              <a:tr h="265922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300" b="1" u="none" strike="noStrike" dirty="0">
                          <a:effectLst/>
                        </a:rPr>
                        <a:t>GP and Public Health</a:t>
                      </a:r>
                      <a:endParaRPr lang="en-GB" sz="13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 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 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 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16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13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extLst>
                  <a:ext uri="{0D108BD9-81ED-4DB2-BD59-A6C34878D82A}">
                    <a16:rowId xmlns:a16="http://schemas.microsoft.com/office/drawing/2014/main" val="189457233"/>
                  </a:ext>
                </a:extLst>
              </a:tr>
              <a:tr h="234011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300" b="1" u="none" strike="noStrike" dirty="0">
                          <a:effectLst/>
                        </a:rPr>
                        <a:t>Histopathology</a:t>
                      </a:r>
                      <a:endParaRPr lang="en-GB" sz="13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106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112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109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119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104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extLst>
                  <a:ext uri="{0D108BD9-81ED-4DB2-BD59-A6C34878D82A}">
                    <a16:rowId xmlns:a16="http://schemas.microsoft.com/office/drawing/2014/main" val="3568480674"/>
                  </a:ext>
                </a:extLst>
              </a:tr>
              <a:tr h="265922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300" b="1" u="none" strike="noStrike" dirty="0">
                          <a:effectLst/>
                        </a:rPr>
                        <a:t>Internal Medicine Training </a:t>
                      </a:r>
                      <a:endParaRPr lang="en-GB" sz="13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1567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1639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1670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1698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100" u="none" strike="noStrike" dirty="0">
                          <a:effectLst/>
                        </a:rPr>
                        <a:t>1678 (18%)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extLst>
                  <a:ext uri="{0D108BD9-81ED-4DB2-BD59-A6C34878D82A}">
                    <a16:rowId xmlns:a16="http://schemas.microsoft.com/office/drawing/2014/main" val="2898282021"/>
                  </a:ext>
                </a:extLst>
              </a:tr>
              <a:tr h="234011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300" b="1" u="none" strike="noStrike" dirty="0">
                          <a:effectLst/>
                        </a:rPr>
                        <a:t>Neurosurgery</a:t>
                      </a:r>
                      <a:endParaRPr lang="en-GB" sz="13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100" u="none" strike="noStrike" dirty="0">
                          <a:effectLst/>
                        </a:rPr>
                        <a:t>15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16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20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18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21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extLst>
                  <a:ext uri="{0D108BD9-81ED-4DB2-BD59-A6C34878D82A}">
                    <a16:rowId xmlns:a16="http://schemas.microsoft.com/office/drawing/2014/main" val="4230546158"/>
                  </a:ext>
                </a:extLst>
              </a:tr>
              <a:tr h="354562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300" b="1" u="none" strike="noStrike" dirty="0">
                          <a:effectLst/>
                        </a:rPr>
                        <a:t>Obstetrics and Gynaecology</a:t>
                      </a:r>
                      <a:endParaRPr lang="en-GB" sz="13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260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280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312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310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297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extLst>
                  <a:ext uri="{0D108BD9-81ED-4DB2-BD59-A6C34878D82A}">
                    <a16:rowId xmlns:a16="http://schemas.microsoft.com/office/drawing/2014/main" val="3638012744"/>
                  </a:ext>
                </a:extLst>
              </a:tr>
              <a:tr h="234011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300" b="1" u="none" strike="noStrike" dirty="0">
                          <a:effectLst/>
                        </a:rPr>
                        <a:t>Ophthalmology</a:t>
                      </a:r>
                      <a:endParaRPr lang="en-GB" sz="13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89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78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98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96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102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extLst>
                  <a:ext uri="{0D108BD9-81ED-4DB2-BD59-A6C34878D82A}">
                    <a16:rowId xmlns:a16="http://schemas.microsoft.com/office/drawing/2014/main" val="3272441297"/>
                  </a:ext>
                </a:extLst>
              </a:tr>
              <a:tr h="354562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300" b="1" u="none" strike="noStrike" dirty="0">
                          <a:effectLst/>
                        </a:rPr>
                        <a:t>Oral and </a:t>
                      </a:r>
                      <a:r>
                        <a:rPr lang="en-GB" sz="1300" b="1" u="none" strike="noStrike" dirty="0" err="1">
                          <a:effectLst/>
                        </a:rPr>
                        <a:t>Maxillo</a:t>
                      </a:r>
                      <a:r>
                        <a:rPr lang="en-GB" sz="1300" b="1" u="none" strike="noStrike" dirty="0">
                          <a:effectLst/>
                        </a:rPr>
                        <a:t> Facial Surgery</a:t>
                      </a:r>
                      <a:endParaRPr lang="en-GB" sz="13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10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14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12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18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22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extLst>
                  <a:ext uri="{0D108BD9-81ED-4DB2-BD59-A6C34878D82A}">
                    <a16:rowId xmlns:a16="http://schemas.microsoft.com/office/drawing/2014/main" val="3445140809"/>
                  </a:ext>
                </a:extLst>
              </a:tr>
              <a:tr h="234011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300" b="1" u="none" strike="noStrike" dirty="0">
                          <a:effectLst/>
                        </a:rPr>
                        <a:t>Paediatrics</a:t>
                      </a:r>
                      <a:endParaRPr lang="en-GB" sz="13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423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458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506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479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100" u="none" strike="noStrike" dirty="0">
                          <a:effectLst/>
                        </a:rPr>
                        <a:t>476 (5%)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extLst>
                  <a:ext uri="{0D108BD9-81ED-4DB2-BD59-A6C34878D82A}">
                    <a16:rowId xmlns:a16="http://schemas.microsoft.com/office/drawing/2014/main" val="1587773473"/>
                  </a:ext>
                </a:extLst>
              </a:tr>
              <a:tr h="265922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300" b="1" u="none" strike="noStrike" dirty="0">
                          <a:effectLst/>
                        </a:rPr>
                        <a:t>Public Health Medicine</a:t>
                      </a:r>
                      <a:endParaRPr lang="en-GB" sz="13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98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95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124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104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95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extLst>
                  <a:ext uri="{0D108BD9-81ED-4DB2-BD59-A6C34878D82A}">
                    <a16:rowId xmlns:a16="http://schemas.microsoft.com/office/drawing/2014/main" val="4032004510"/>
                  </a:ext>
                </a:extLst>
              </a:tr>
              <a:tr h="234011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GB" sz="1300" b="1" u="none" strike="noStrike" dirty="0">
                          <a:effectLst/>
                        </a:rPr>
                        <a:t>Totals: </a:t>
                      </a:r>
                      <a:endParaRPr lang="en-GB" sz="13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100" b="1" u="none" strike="noStrike" dirty="0">
                          <a:effectLst/>
                        </a:rPr>
                        <a:t>9247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100" b="1" u="none" strike="noStrike" dirty="0">
                          <a:effectLst/>
                        </a:rPr>
                        <a:t>9235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100" b="1" u="none" strike="noStrike" dirty="0">
                          <a:effectLst/>
                        </a:rPr>
                        <a:t>9194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100" b="1" u="none" strike="noStrike" dirty="0">
                          <a:effectLst/>
                        </a:rPr>
                        <a:t>9331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100" b="1" u="none" strike="noStrike" dirty="0">
                          <a:effectLst/>
                        </a:rPr>
                        <a:t>9479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6" marR="3626" marT="3626" marB="0" anchor="ctr"/>
                </a:tc>
                <a:extLst>
                  <a:ext uri="{0D108BD9-81ED-4DB2-BD59-A6C34878D82A}">
                    <a16:rowId xmlns:a16="http://schemas.microsoft.com/office/drawing/2014/main" val="2996476360"/>
                  </a:ext>
                </a:extLst>
              </a:tr>
            </a:tbl>
          </a:graphicData>
        </a:graphic>
      </p:graphicFrame>
      <p:sp>
        <p:nvSpPr>
          <p:cNvPr id="8" name="Title 1">
            <a:extLst>
              <a:ext uri="{FF2B5EF4-FFF2-40B4-BE49-F238E27FC236}">
                <a16:creationId xmlns:a16="http://schemas.microsoft.com/office/drawing/2014/main" id="{F5492F7C-68CB-D1AC-1582-501C0A2AB7AA}"/>
              </a:ext>
            </a:extLst>
          </p:cNvPr>
          <p:cNvSpPr txBox="1">
            <a:spLocks/>
          </p:cNvSpPr>
          <p:nvPr/>
        </p:nvSpPr>
        <p:spPr>
          <a:xfrm>
            <a:off x="717478" y="293391"/>
            <a:ext cx="8448229" cy="903122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400" b="1" dirty="0">
                <a:solidFill>
                  <a:srgbClr val="7030A0"/>
                </a:solidFill>
              </a:rPr>
              <a:t>UK post numbers CT1/ST1 for past few years up to 2025</a:t>
            </a:r>
          </a:p>
        </p:txBody>
      </p:sp>
    </p:spTree>
    <p:extLst>
      <p:ext uri="{BB962C8B-B14F-4D97-AF65-F5344CB8AC3E}">
        <p14:creationId xmlns:p14="http://schemas.microsoft.com/office/powerpoint/2010/main" val="19095569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369</Words>
  <Application>Microsoft Macintosh PowerPoint</Application>
  <PresentationFormat>Widescreen</PresentationFormat>
  <Paragraphs>200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ＭＳ Ｐゴシック</vt:lpstr>
      <vt:lpstr>Aptos</vt:lpstr>
      <vt:lpstr>Aptos Display</vt:lpstr>
      <vt:lpstr>Arial</vt:lpstr>
      <vt:lpstr>Calibri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Lisa Stone</dc:creator>
  <cp:lastModifiedBy>Lisa Stone</cp:lastModifiedBy>
  <cp:revision>2</cp:revision>
  <dcterms:created xsi:type="dcterms:W3CDTF">2024-11-11T18:27:46Z</dcterms:created>
  <dcterms:modified xsi:type="dcterms:W3CDTF">2025-09-24T16:42:23Z</dcterms:modified>
</cp:coreProperties>
</file>