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2" r:id="rId2"/>
    <p:sldId id="33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0"/>
  </p:normalViewPr>
  <p:slideViewPr>
    <p:cSldViewPr snapToGrid="0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23FE0-1552-D211-457C-795DC0993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58EC3-3B97-83DD-43A1-D45853C37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24651-9579-D2B4-BD27-C3E8B9DC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3B7DF-AFCE-7C02-683C-CA5DF11A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0B2BB-2DDB-70FD-4EC2-8BAB1A426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3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174E1-4DC9-832A-E5F0-1414B1A87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9A60D-2406-B0DC-F54A-C5F23B8DA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24951-2C47-E9F7-2915-1A5B94F9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9A514-A1DE-5386-D9D8-F806BE34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CFC8D-92F4-907C-EC1C-9BA2CB27A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A2FBA7-3F93-6490-0E8C-B432F95AB9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E6276-F64B-AE0C-0657-93DD0B3A6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CAEF1-C79F-BC21-39B4-907ACA0C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D0043-A68E-9E63-6944-DFAE38A7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70EAD-E755-0431-1708-F34EF550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7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1F98-6D2E-A2B7-C7C0-8F5AF583B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246FB-76D3-BCC6-18D8-C30BD5FF4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504E0-6E30-4507-7B55-99AEC3555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351DD-2C96-CA39-CBBF-2562A99A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13D7-F1E3-4FAC-5CF1-1986DF98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0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CFEF-BFD9-E383-0612-D952B17E7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0627B-F1A3-A2C5-DA7A-52883D142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474E4-988E-76F8-8F13-0B9D551A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7EC2D-18AC-EBE5-DC80-D53CEA858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94B20-C3E8-4FC4-5455-65554264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9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BC872-29F6-9A8A-C543-756CE57CA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D2138-2780-D8D4-B030-CC6172E13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3CBB6-3C4B-A3E4-0789-846FAA123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BCA61-72FE-8C9C-7BEB-367E406F8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6FD7D-8E7E-29BF-CDAE-08E93A13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D7815-BCF3-E5EC-7F0F-4A0CC8C0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1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D54F2-6CE3-5BB9-21E7-56F95584C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36E2F-9E90-AEF2-77DE-5BF4B3DF1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E7A5D-7870-1856-E715-78E795DFD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9E5A3-FA67-A60A-25F0-115D53E9E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34F4D7-553D-654D-9639-8777B4EAE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141F8-020D-B67A-3170-302C5D08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CA99-1343-6CB7-91F2-06AF9671B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AA35F0-10D5-3117-7D0A-DFD158FD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EDD42-B589-98FB-6A79-D010C2E7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C6857-8D68-CEE7-756A-40FCDF44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C346-4669-CAAF-2AC4-3F4EFCB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0067D-A49A-52AF-6C3F-8616E913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2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57BDC4-9DB7-9CDB-9D4F-66CA1BF1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DFF1-809F-7EFC-B072-8E47B5FBC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07BE1-7F9E-9399-458F-7F69B417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4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00A6D-D28B-AA70-DB03-8E720DA1A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99273-4E3D-78FE-5BD8-92D2DBBDD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6726E-A48B-A0BF-7F67-A8384F524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34664-FA95-0087-F3BC-2ABB04A1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42018-6F61-A4D8-74C7-52EB1D46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FE643-5282-1536-C36F-2D98D8E6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0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BB5A3-371D-E8D7-C2F1-CDE41E78B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3425E1-27D9-29E5-FABF-3C05CA90E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097B6-000E-CDC4-1661-AF2D5968C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6E4C6-3E81-2B3F-9736-873F3DAB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C976F-49C5-F18F-8891-11E22082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FE1EB-C56A-A065-B57C-32B5631B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8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61FA58-F1B2-B193-1ACB-EDAC5CD46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59A4A-2FB4-F55A-A12C-351651693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94D64-97C7-F504-606F-970A915C1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555B01-D535-E54C-B870-9D68514178DF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90DA-4D9B-1B01-6427-494ED7045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575F-7093-E108-D772-934B8E46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01549C-9AB9-2E45-81F7-81ADEEE7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5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dical.hee.nhs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831AA8-A055-665C-B4B8-3E337E316EF6}"/>
              </a:ext>
            </a:extLst>
          </p:cNvPr>
          <p:cNvSpPr txBox="1">
            <a:spLocks/>
          </p:cNvSpPr>
          <p:nvPr/>
        </p:nvSpPr>
        <p:spPr>
          <a:xfrm>
            <a:off x="1158305" y="237816"/>
            <a:ext cx="7772400" cy="113960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rgbClr val="7030A0"/>
                </a:solidFill>
              </a:rPr>
              <a:t>UK competition ratios CT1/ST1 for 2024</a:t>
            </a:r>
            <a:br>
              <a:rPr lang="en-GB" sz="2800" dirty="0">
                <a:solidFill>
                  <a:srgbClr val="003893"/>
                </a:solidFill>
              </a:rPr>
            </a:br>
            <a:endParaRPr lang="en-GB" sz="2800" dirty="0">
              <a:solidFill>
                <a:srgbClr val="003893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4B1AA8-6F0C-EC66-7A8A-4AD98432B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488461"/>
              </p:ext>
            </p:extLst>
          </p:nvPr>
        </p:nvGraphicFramePr>
        <p:xfrm>
          <a:off x="2022376" y="1514474"/>
          <a:ext cx="7825972" cy="5229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6300">
                  <a:extLst>
                    <a:ext uri="{9D8B030D-6E8A-4147-A177-3AD203B41FA5}">
                      <a16:colId xmlns:a16="http://schemas.microsoft.com/office/drawing/2014/main" val="1362324952"/>
                    </a:ext>
                  </a:extLst>
                </a:gridCol>
                <a:gridCol w="1836422">
                  <a:extLst>
                    <a:ext uri="{9D8B030D-6E8A-4147-A177-3AD203B41FA5}">
                      <a16:colId xmlns:a16="http://schemas.microsoft.com/office/drawing/2014/main" val="118070973"/>
                    </a:ext>
                  </a:extLst>
                </a:gridCol>
                <a:gridCol w="734569">
                  <a:extLst>
                    <a:ext uri="{9D8B030D-6E8A-4147-A177-3AD203B41FA5}">
                      <a16:colId xmlns:a16="http://schemas.microsoft.com/office/drawing/2014/main" val="54970966"/>
                    </a:ext>
                  </a:extLst>
                </a:gridCol>
                <a:gridCol w="1508681">
                  <a:extLst>
                    <a:ext uri="{9D8B030D-6E8A-4147-A177-3AD203B41FA5}">
                      <a16:colId xmlns:a16="http://schemas.microsoft.com/office/drawing/2014/main" val="23613652"/>
                    </a:ext>
                  </a:extLst>
                </a:gridCol>
              </a:tblGrid>
              <a:tr h="15801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GB" sz="1400" b="1" u="none" strike="noStrike" dirty="0">
                          <a:effectLst/>
                        </a:rPr>
                        <a:t>Specialty</a:t>
                      </a:r>
                      <a:r>
                        <a:rPr lang="en-GB" sz="1050" u="none" strike="noStrike" dirty="0">
                          <a:effectLst/>
                        </a:rPr>
                        <a:t>: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 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1373753760"/>
                  </a:ext>
                </a:extLst>
              </a:tr>
              <a:tr h="180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Applications received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Post No.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Competition ratios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2774010375"/>
                  </a:ext>
                </a:extLst>
              </a:tr>
              <a:tr h="2169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GP &amp; Public Health (dual CCT)</a:t>
                      </a: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1794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112.13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2002580155"/>
                  </a:ext>
                </a:extLst>
              </a:tr>
              <a:tr h="1801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Cardiothoracic Surgery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408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45.33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1925997694"/>
                  </a:ext>
                </a:extLst>
              </a:tr>
              <a:tr h="2577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Community Sexual and Reproductive Health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461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18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25.61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3840905772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Neurosurgery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354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18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19.67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1941967446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Public Health Medicine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1816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104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17.46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517975177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Ophthalmology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1383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96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14.41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1078743735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Clinical Radiology</a:t>
                      </a:r>
                    </a:p>
                    <a:p>
                      <a:pPr algn="l" rtl="0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3719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312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11.92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1195335575"/>
                  </a:ext>
                </a:extLst>
              </a:tr>
              <a:tr h="1801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Core Psychiatry Training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4650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492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9.45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1113025284"/>
                  </a:ext>
                </a:extLst>
              </a:tr>
              <a:tr h="206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ACCS Emergency Medicine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2718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359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7.57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3548721663"/>
                  </a:ext>
                </a:extLst>
              </a:tr>
              <a:tr h="2169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Obstetrics and Gynaecology</a:t>
                      </a: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2170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310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499893272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Anaesthetics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3522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542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6.5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958330943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Core Surgical Training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3384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645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5.25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494340742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Histopathology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600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119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5.04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3026283056"/>
                  </a:ext>
                </a:extLst>
              </a:tr>
              <a:tr h="275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Internal Medicine Training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6273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1698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3.69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2600299625"/>
                  </a:ext>
                </a:extLst>
              </a:tr>
              <a:tr h="6924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General Practice</a:t>
                      </a:r>
                    </a:p>
                    <a:p>
                      <a:pPr algn="l" rtl="0" fontAlgn="ctr"/>
                      <a:endParaRPr lang="en-GB" sz="4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15036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4096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3.67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2324152605"/>
                  </a:ext>
                </a:extLst>
              </a:tr>
              <a:tr h="2169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Paediatrics</a:t>
                      </a:r>
                    </a:p>
                    <a:p>
                      <a:pPr algn="l" rtl="0" fontAlgn="ctr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1583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479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3.3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639493634"/>
                  </a:ext>
                </a:extLst>
              </a:tr>
              <a:tr h="206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Oral and </a:t>
                      </a:r>
                      <a:r>
                        <a:rPr lang="en-GB" sz="1050" u="none" strike="noStrike" dirty="0" err="1">
                          <a:effectLst/>
                        </a:rPr>
                        <a:t>Maxillo</a:t>
                      </a:r>
                      <a:r>
                        <a:rPr lang="en-GB" sz="1050" u="none" strike="noStrike" dirty="0">
                          <a:effectLst/>
                        </a:rPr>
                        <a:t> Facial Surgery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effectLst/>
                        </a:rPr>
                        <a:t>34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effectLst/>
                        </a:rPr>
                        <a:t>18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1.89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2545783363"/>
                  </a:ext>
                </a:extLst>
              </a:tr>
              <a:tr h="180104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050" b="1" u="none" strike="noStrike" dirty="0">
                          <a:effectLst/>
                        </a:rPr>
                        <a:t>Totals:</a:t>
                      </a:r>
                      <a:r>
                        <a:rPr lang="en-GB" sz="1050" u="none" strike="noStrike" dirty="0">
                          <a:effectLst/>
                        </a:rPr>
                        <a:t> 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49905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7" marR="3487" marT="34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9331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87" marR="3487" marT="3487" marB="0" anchor="b"/>
                </a:tc>
                <a:extLst>
                  <a:ext uri="{0D108BD9-81ED-4DB2-BD59-A6C34878D82A}">
                    <a16:rowId xmlns:a16="http://schemas.microsoft.com/office/drawing/2014/main" val="22686827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381AA4-DA93-53F9-45D6-7891E6FC9C86}"/>
              </a:ext>
            </a:extLst>
          </p:cNvPr>
          <p:cNvSpPr txBox="1"/>
          <p:nvPr/>
        </p:nvSpPr>
        <p:spPr>
          <a:xfrm>
            <a:off x="1981200" y="961014"/>
            <a:ext cx="79083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These figures are taken from </a:t>
            </a:r>
            <a:r>
              <a:rPr lang="en-GB" altLang="en-US" sz="1400" dirty="0">
                <a:solidFill>
                  <a:srgbClr val="000000"/>
                </a:solidFill>
                <a:ea typeface="ＭＳ Ｐゴシック" pitchFamily="34" charset="-128"/>
                <a:hlinkClick r:id="rId2"/>
              </a:rPr>
              <a:t>https://medical.hee.nhs.uk</a:t>
            </a:r>
            <a:r>
              <a:rPr lang="en-GB" sz="1400" dirty="0"/>
              <a:t>. Note: some trainees apply for more than one specialty and are their multiple applications are counted in these figures.</a:t>
            </a:r>
            <a:endParaRPr lang="en-US" sz="14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6323AA-B644-0468-F395-42EAF42C8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9600" y="122769"/>
            <a:ext cx="2692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70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55C0B51-2D69-C7F7-E2CE-97E5498DDC5B}"/>
              </a:ext>
            </a:extLst>
          </p:cNvPr>
          <p:cNvSpPr txBox="1">
            <a:spLocks/>
          </p:cNvSpPr>
          <p:nvPr/>
        </p:nvSpPr>
        <p:spPr>
          <a:xfrm>
            <a:off x="571500" y="484862"/>
            <a:ext cx="8739187" cy="90312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rgbClr val="7030A0"/>
                </a:solidFill>
              </a:rPr>
              <a:t>Number of Posts UK beginning Aug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3C2772-C194-A594-F0AF-64F1AD417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529" y="1121421"/>
            <a:ext cx="7944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en-US" sz="1200" dirty="0"/>
              <a:t>Numbers in brackets represent the percentage of the posts in that specialty, </a:t>
            </a:r>
            <a:r>
              <a:rPr lang="en-GB" altLang="en-US" sz="1200" dirty="0" err="1"/>
              <a:t>eg.</a:t>
            </a:r>
            <a:r>
              <a:rPr lang="en-GB" altLang="en-US" sz="1200" dirty="0"/>
              <a:t> GP represents 44% of all posts etc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60E733-B185-298B-693A-E9424449D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464697"/>
              </p:ext>
            </p:extLst>
          </p:nvPr>
        </p:nvGraphicFramePr>
        <p:xfrm>
          <a:off x="1847529" y="1535599"/>
          <a:ext cx="8196264" cy="4893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5693">
                  <a:extLst>
                    <a:ext uri="{9D8B030D-6E8A-4147-A177-3AD203B41FA5}">
                      <a16:colId xmlns:a16="http://schemas.microsoft.com/office/drawing/2014/main" val="3873144061"/>
                    </a:ext>
                  </a:extLst>
                </a:gridCol>
                <a:gridCol w="968988">
                  <a:extLst>
                    <a:ext uri="{9D8B030D-6E8A-4147-A177-3AD203B41FA5}">
                      <a16:colId xmlns:a16="http://schemas.microsoft.com/office/drawing/2014/main" val="358415825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45250643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43865362"/>
                    </a:ext>
                  </a:extLst>
                </a:gridCol>
                <a:gridCol w="1275259">
                  <a:extLst>
                    <a:ext uri="{9D8B030D-6E8A-4147-A177-3AD203B41FA5}">
                      <a16:colId xmlns:a16="http://schemas.microsoft.com/office/drawing/2014/main" val="2686992292"/>
                    </a:ext>
                  </a:extLst>
                </a:gridCol>
                <a:gridCol w="1366044">
                  <a:extLst>
                    <a:ext uri="{9D8B030D-6E8A-4147-A177-3AD203B41FA5}">
                      <a16:colId xmlns:a16="http://schemas.microsoft.com/office/drawing/2014/main" val="1881126590"/>
                    </a:ext>
                  </a:extLst>
                </a:gridCol>
              </a:tblGrid>
              <a:tr h="31588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Specialty: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 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 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 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 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 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2545250393"/>
                  </a:ext>
                </a:extLst>
              </a:tr>
              <a:tr h="207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Posts (2020)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none" strike="noStrike" dirty="0">
                          <a:effectLst/>
                        </a:rPr>
                        <a:t>Posts (2021)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none" strike="noStrike" dirty="0">
                          <a:effectLst/>
                        </a:rPr>
                        <a:t>Posts (2022)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none" strike="noStrike" dirty="0">
                          <a:effectLst/>
                        </a:rPr>
                        <a:t>Posts (2023)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none" strike="noStrike" dirty="0">
                          <a:effectLst/>
                        </a:rPr>
                        <a:t>Posts (2024)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580574578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ACCS Emergency Medicine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348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361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361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361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359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3448768141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Anaesthetics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569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566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558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545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542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3467423293"/>
                  </a:ext>
                </a:extLst>
              </a:tr>
              <a:tr h="2585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Cardiothoracic Surgery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13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7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11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9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4256391039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Clinical Radiology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311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358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361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350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312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751743237"/>
                  </a:ext>
                </a:extLst>
              </a:tr>
              <a:tr h="4090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Community Sexual and Reproductive Health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6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13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8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18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3879220936"/>
                  </a:ext>
                </a:extLst>
              </a:tr>
              <a:tr h="2585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Core Psychiatry Training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410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506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484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524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492 (5%)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2783408053"/>
                  </a:ext>
                </a:extLst>
              </a:tr>
              <a:tr h="2454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Core Surgical Training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605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607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622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609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645 (7%)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3125644755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General Practice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3836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4269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4137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3935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4096 (44%)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2000194261"/>
                  </a:ext>
                </a:extLst>
              </a:tr>
              <a:tr h="2454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GP and Public Health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 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 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 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 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234260321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Histopathology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97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106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112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109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119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2587037322"/>
                  </a:ext>
                </a:extLst>
              </a:tr>
              <a:tr h="2585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Internal Medicine Training 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1610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1567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1639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1670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1698 (18%)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2925264962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Neurosurgery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26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15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20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18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1960964818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Obstetrics and Gynaecology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256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260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280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312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310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1837507659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Ophthalmology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75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89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78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98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96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3130184871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Oral and </a:t>
                      </a:r>
                      <a:r>
                        <a:rPr lang="en-GB" sz="1050" u="none" strike="noStrike" dirty="0" err="1">
                          <a:effectLst/>
                        </a:rPr>
                        <a:t>Maxillo</a:t>
                      </a:r>
                      <a:r>
                        <a:rPr lang="en-GB" sz="1050" u="none" strike="noStrike" dirty="0">
                          <a:effectLst/>
                        </a:rPr>
                        <a:t> Facial Surgery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10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10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14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12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18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3031916594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Paediatrics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461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423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458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506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479 (5%)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3712966180"/>
                  </a:ext>
                </a:extLst>
              </a:tr>
              <a:tr h="2585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Public Health Medicine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 dirty="0">
                          <a:effectLst/>
                        </a:rPr>
                        <a:t>77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98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95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124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effectLst/>
                        </a:rPr>
                        <a:t>104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814688946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50" b="1" u="none" strike="noStrike" dirty="0">
                          <a:effectLst/>
                        </a:rPr>
                        <a:t>Totals: 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b="1" u="none" strike="noStrike" dirty="0">
                          <a:effectLst/>
                        </a:rPr>
                        <a:t>8710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b="1" u="none" strike="noStrike" dirty="0">
                          <a:effectLst/>
                        </a:rPr>
                        <a:t>9247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b="1" u="none" strike="noStrike" dirty="0">
                          <a:effectLst/>
                        </a:rPr>
                        <a:t>9235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b="1" u="none" strike="noStrike" dirty="0">
                          <a:effectLst/>
                        </a:rPr>
                        <a:t>9194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b="1" u="none" strike="noStrike" dirty="0">
                          <a:effectLst/>
                        </a:rPr>
                        <a:t>9331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26" marR="3626" marT="3626" marB="0" anchor="ctr"/>
                </a:tc>
                <a:extLst>
                  <a:ext uri="{0D108BD9-81ED-4DB2-BD59-A6C34878D82A}">
                    <a16:rowId xmlns:a16="http://schemas.microsoft.com/office/drawing/2014/main" val="219557761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C5B55D0D-D4FA-2ECB-D6B8-B5185635E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600" y="122769"/>
            <a:ext cx="2692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5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364</Words>
  <Application>Microsoft Macintosh PowerPoint</Application>
  <PresentationFormat>Widescreen</PresentationFormat>
  <Paragraphs>199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Stone</dc:creator>
  <cp:lastModifiedBy>Lisa Stone</cp:lastModifiedBy>
  <cp:revision>2</cp:revision>
  <dcterms:created xsi:type="dcterms:W3CDTF">2024-11-11T18:27:46Z</dcterms:created>
  <dcterms:modified xsi:type="dcterms:W3CDTF">2024-11-11T18:32:24Z</dcterms:modified>
</cp:coreProperties>
</file>