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316" r:id="rId2"/>
    <p:sldId id="317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4F8"/>
    <a:srgbClr val="E59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89"/>
    <p:restoredTop sz="91853" autoAdjust="0"/>
  </p:normalViewPr>
  <p:slideViewPr>
    <p:cSldViewPr>
      <p:cViewPr varScale="1">
        <p:scale>
          <a:sx n="99" d="100"/>
          <a:sy n="99" d="100"/>
        </p:scale>
        <p:origin x="9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8CAA-84A4-4037-B4B6-227701E6F99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BC6B-09A0-4678-8D35-B19473D05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3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CB12-E021-4EA0-A068-3E1F60C5FEE9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7921-E41B-4ED6-811F-3E1BE109A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F7921-E41B-4ED6-811F-3E1BE109AE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1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F7921-E41B-4ED6-811F-3E1BE109AE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9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E1F74DC-BA7C-4B06-B0ED-0CE43B74850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CA76566D-9CAF-498C-A554-DC204E2D71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2E1F74DC-BA7C-4B06-B0ED-0CE43B74850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CA76566D-9CAF-498C-A554-DC204E2D71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.hee.nhs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947823-5E23-9549-8FC3-37FFFDA7BAB6}"/>
              </a:ext>
            </a:extLst>
          </p:cNvPr>
          <p:cNvSpPr txBox="1"/>
          <p:nvPr/>
        </p:nvSpPr>
        <p:spPr>
          <a:xfrm>
            <a:off x="323528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>
                <a:solidFill>
                  <a:srgbClr val="7030A0"/>
                </a:solidFill>
              </a:rPr>
              <a:t>GP &amp; Specialty Interviews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7340C-E05A-A6BE-DF0D-3139E36FA7F7}"/>
              </a:ext>
            </a:extLst>
          </p:cNvPr>
          <p:cNvSpPr txBox="1">
            <a:spLocks/>
          </p:cNvSpPr>
          <p:nvPr/>
        </p:nvSpPr>
        <p:spPr>
          <a:xfrm>
            <a:off x="-108520" y="221518"/>
            <a:ext cx="7772400" cy="11396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3893"/>
                </a:solidFill>
              </a:rPr>
              <a:t>UK competition ratios CT1/ST1 for 2023</a:t>
            </a:r>
            <a:br>
              <a:rPr lang="en-GB" sz="2800" dirty="0">
                <a:solidFill>
                  <a:srgbClr val="003893"/>
                </a:solidFill>
              </a:rPr>
            </a:br>
            <a:endParaRPr lang="en-GB" sz="2800" dirty="0">
              <a:solidFill>
                <a:srgbClr val="00389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7098F-ECD7-3362-F3E7-25FADBD228FA}"/>
              </a:ext>
            </a:extLst>
          </p:cNvPr>
          <p:cNvSpPr txBox="1"/>
          <p:nvPr/>
        </p:nvSpPr>
        <p:spPr>
          <a:xfrm>
            <a:off x="457200" y="840259"/>
            <a:ext cx="7908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These figures are taken from </a:t>
            </a:r>
            <a:r>
              <a:rPr lang="en-GB" altLang="en-US" sz="1400" dirty="0">
                <a:solidFill>
                  <a:srgbClr val="000000"/>
                </a:solidFill>
                <a:ea typeface="ＭＳ Ｐゴシック" pitchFamily="34" charset="-128"/>
                <a:hlinkClick r:id="rId3"/>
              </a:rPr>
              <a:t>https://medical.hee.nhs.uk</a:t>
            </a:r>
            <a:r>
              <a:rPr lang="en-GB" sz="1400" dirty="0"/>
              <a:t>. Note: some trainees apply for more than one specialty and are their multiple applications are counted in these figures, although they can only take up one post.</a:t>
            </a:r>
            <a:endParaRPr lang="en-US" sz="1400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9DA4A7-97D8-32FF-BAA4-0DC60DC4C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75147"/>
              </p:ext>
            </p:extLst>
          </p:nvPr>
        </p:nvGraphicFramePr>
        <p:xfrm>
          <a:off x="26504" y="1646533"/>
          <a:ext cx="9117496" cy="4581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2784">
                  <a:extLst>
                    <a:ext uri="{9D8B030D-6E8A-4147-A177-3AD203B41FA5}">
                      <a16:colId xmlns:a16="http://schemas.microsoft.com/office/drawing/2014/main" val="2434584894"/>
                    </a:ext>
                  </a:extLst>
                </a:gridCol>
                <a:gridCol w="2006497">
                  <a:extLst>
                    <a:ext uri="{9D8B030D-6E8A-4147-A177-3AD203B41FA5}">
                      <a16:colId xmlns:a16="http://schemas.microsoft.com/office/drawing/2014/main" val="2439626982"/>
                    </a:ext>
                  </a:extLst>
                </a:gridCol>
                <a:gridCol w="1697805">
                  <a:extLst>
                    <a:ext uri="{9D8B030D-6E8A-4147-A177-3AD203B41FA5}">
                      <a16:colId xmlns:a16="http://schemas.microsoft.com/office/drawing/2014/main" val="1000073626"/>
                    </a:ext>
                  </a:extLst>
                </a:gridCol>
                <a:gridCol w="1940410">
                  <a:extLst>
                    <a:ext uri="{9D8B030D-6E8A-4147-A177-3AD203B41FA5}">
                      <a16:colId xmlns:a16="http://schemas.microsoft.com/office/drawing/2014/main" val="1828972273"/>
                    </a:ext>
                  </a:extLst>
                </a:gridCol>
              </a:tblGrid>
              <a:tr h="8260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 dirty="0">
                          <a:effectLst/>
                        </a:rPr>
                        <a:t> Specialty: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500" u="none" strike="noStrike">
                          <a:effectLst/>
                        </a:rPr>
                        <a:t> </a:t>
                      </a:r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1884132515"/>
                  </a:ext>
                </a:extLst>
              </a:tr>
              <a:tr h="508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 dirty="0">
                          <a:effectLst/>
                        </a:rPr>
                        <a:t>Applications received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Post No</a:t>
                      </a:r>
                      <a:r>
                        <a:rPr lang="en-GB" sz="500" u="none" strike="noStrike" dirty="0">
                          <a:effectLst/>
                        </a:rPr>
                        <a:t>.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Competition ratios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2409101090"/>
                  </a:ext>
                </a:extLst>
              </a:tr>
              <a:tr h="406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Community Sexual and Reproductive Health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272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34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1236042692"/>
                  </a:ext>
                </a:extLst>
              </a:tr>
              <a:tr h="229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Cardiothoracic Surgery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298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27.09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4122875646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Neurosurgery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255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20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12.75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46113041"/>
                  </a:ext>
                </a:extLst>
              </a:tr>
              <a:tr h="229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Public Health Medicine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1258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124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10.15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2369338019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Ophthalmology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971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98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9.91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481883289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Clinical Radiology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3068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350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8.77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2826244564"/>
                  </a:ext>
                </a:extLst>
              </a:tr>
              <a:tr h="2769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ACCS Emergency Medicine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1803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361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4.99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2827381113"/>
                  </a:ext>
                </a:extLst>
              </a:tr>
              <a:tr h="229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Core Psychiatry Training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2610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524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4.98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1791113243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Anaesthetics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2604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545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4.78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3454950797"/>
                  </a:ext>
                </a:extLst>
              </a:tr>
              <a:tr h="2822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Obstetrics and Gynaecology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1347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312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4.32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3135010143"/>
                  </a:ext>
                </a:extLst>
              </a:tr>
              <a:tr h="229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Core Surgical Training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2539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609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4.17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1871033733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Histopathology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380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109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3.49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1665055547"/>
                  </a:ext>
                </a:extLst>
              </a:tr>
              <a:tr h="210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Oral and </a:t>
                      </a:r>
                      <a:r>
                        <a:rPr lang="en-GB" sz="1300" u="none" strike="noStrike" dirty="0" err="1">
                          <a:effectLst/>
                        </a:rPr>
                        <a:t>Maxillo</a:t>
                      </a:r>
                      <a:r>
                        <a:rPr lang="en-GB" sz="1300" u="none" strike="noStrike" dirty="0">
                          <a:effectLst/>
                        </a:rPr>
                        <a:t> Facial Surgery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38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3.17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63513136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General Practice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10514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3935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2.67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2067004704"/>
                  </a:ext>
                </a:extLst>
              </a:tr>
              <a:tr h="2291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Internal Medicine Training 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4406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1670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2.64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3116778707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 Paediatrics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 dirty="0">
                          <a:effectLst/>
                        </a:rPr>
                        <a:t>1231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506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2.43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1430447900"/>
                  </a:ext>
                </a:extLst>
              </a:tr>
              <a:tr h="208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300" u="none" strike="noStrike">
                          <a:effectLst/>
                        </a:rPr>
                        <a:t>Totals: 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b="1" u="none" strike="noStrike" dirty="0">
                          <a:effectLst/>
                        </a:rPr>
                        <a:t>33594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2" marR="3692" marT="36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9194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2" marR="3692" marT="3692" marB="0" anchor="b"/>
                </a:tc>
                <a:extLst>
                  <a:ext uri="{0D108BD9-81ED-4DB2-BD59-A6C34878D82A}">
                    <a16:rowId xmlns:a16="http://schemas.microsoft.com/office/drawing/2014/main" val="344895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49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A25DA1-03EC-A648-BDC6-BAC2BB5C1D62}"/>
              </a:ext>
            </a:extLst>
          </p:cNvPr>
          <p:cNvSpPr txBox="1"/>
          <p:nvPr/>
        </p:nvSpPr>
        <p:spPr>
          <a:xfrm>
            <a:off x="323528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>
                <a:solidFill>
                  <a:srgbClr val="7030A0"/>
                </a:solidFill>
              </a:rPr>
              <a:t>GP &amp; Specialty Interviews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ECD0CD-59BB-3843-8688-71E261AFFFCA}"/>
              </a:ext>
            </a:extLst>
          </p:cNvPr>
          <p:cNvSpPr txBox="1">
            <a:spLocks/>
          </p:cNvSpPr>
          <p:nvPr/>
        </p:nvSpPr>
        <p:spPr>
          <a:xfrm>
            <a:off x="457200" y="-180424"/>
            <a:ext cx="7772400" cy="9031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00389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D79F1-2E21-4559-4760-DC6D90E91B94}"/>
              </a:ext>
            </a:extLst>
          </p:cNvPr>
          <p:cNvSpPr txBox="1">
            <a:spLocks/>
          </p:cNvSpPr>
          <p:nvPr/>
        </p:nvSpPr>
        <p:spPr>
          <a:xfrm>
            <a:off x="-180528" y="229287"/>
            <a:ext cx="7772400" cy="9031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3893"/>
                </a:solidFill>
              </a:rPr>
              <a:t>Number of Posts UK beginning Aug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98199-9479-617D-7DA3-308F34CA9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" y="809681"/>
            <a:ext cx="77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200" dirty="0"/>
              <a:t>Numbers in brackets represent the percentage of the posts in that specialty, </a:t>
            </a:r>
            <a:r>
              <a:rPr lang="en-GB" altLang="en-US" sz="1200" dirty="0" err="1"/>
              <a:t>eg.</a:t>
            </a:r>
            <a:r>
              <a:rPr lang="en-GB" altLang="en-US" sz="1200" dirty="0"/>
              <a:t> GP represents 43% of all posts etc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9AF84A-B07D-8473-57B5-5B804E6C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15893"/>
              </p:ext>
            </p:extLst>
          </p:nvPr>
        </p:nvGraphicFramePr>
        <p:xfrm>
          <a:off x="706997" y="1271346"/>
          <a:ext cx="7272806" cy="4843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8819">
                  <a:extLst>
                    <a:ext uri="{9D8B030D-6E8A-4147-A177-3AD203B41FA5}">
                      <a16:colId xmlns:a16="http://schemas.microsoft.com/office/drawing/2014/main" val="1256765385"/>
                    </a:ext>
                  </a:extLst>
                </a:gridCol>
                <a:gridCol w="1051406">
                  <a:extLst>
                    <a:ext uri="{9D8B030D-6E8A-4147-A177-3AD203B41FA5}">
                      <a16:colId xmlns:a16="http://schemas.microsoft.com/office/drawing/2014/main" val="3985546530"/>
                    </a:ext>
                  </a:extLst>
                </a:gridCol>
                <a:gridCol w="1128539">
                  <a:extLst>
                    <a:ext uri="{9D8B030D-6E8A-4147-A177-3AD203B41FA5}">
                      <a16:colId xmlns:a16="http://schemas.microsoft.com/office/drawing/2014/main" val="2909039193"/>
                    </a:ext>
                  </a:extLst>
                </a:gridCol>
                <a:gridCol w="1003146">
                  <a:extLst>
                    <a:ext uri="{9D8B030D-6E8A-4147-A177-3AD203B41FA5}">
                      <a16:colId xmlns:a16="http://schemas.microsoft.com/office/drawing/2014/main" val="1428373554"/>
                    </a:ext>
                  </a:extLst>
                </a:gridCol>
                <a:gridCol w="940448">
                  <a:extLst>
                    <a:ext uri="{9D8B030D-6E8A-4147-A177-3AD203B41FA5}">
                      <a16:colId xmlns:a16="http://schemas.microsoft.com/office/drawing/2014/main" val="945554461"/>
                    </a:ext>
                  </a:extLst>
                </a:gridCol>
                <a:gridCol w="940448">
                  <a:extLst>
                    <a:ext uri="{9D8B030D-6E8A-4147-A177-3AD203B41FA5}">
                      <a16:colId xmlns:a16="http://schemas.microsoft.com/office/drawing/2014/main" val="1135770926"/>
                    </a:ext>
                  </a:extLst>
                </a:gridCol>
              </a:tblGrid>
              <a:tr h="17334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Specialty: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24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Posts (2019)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Posts (2020)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Posts (2021)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Posts (2022)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Posts (2023)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688278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ACCS Emergency Medicine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312870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Anaesthetics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 (6%)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3920264"/>
                  </a:ext>
                </a:extLst>
              </a:tr>
              <a:tr h="4045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Cardiothoracic Surgery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1951205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Clinical Radiology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8231450"/>
                  </a:ext>
                </a:extLst>
              </a:tr>
              <a:tr h="4316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Community Sexual and Reproductive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9993512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Core Psychiatry Training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 (6%)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5069564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Core Surgical Training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 (7%)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0621957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Practice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3935 (43%)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9564890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Histopathology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4031388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Internal Medicine Training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1670 (18%)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3143121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Neurosurgery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5339063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Obstetrics and Gynaecology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0781741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Ophthalmology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1520981"/>
                  </a:ext>
                </a:extLst>
              </a:tr>
              <a:tr h="346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Oral and Maxillo Facial Surgery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9123211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Paediatrics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428360"/>
                  </a:ext>
                </a:extLst>
              </a:tr>
              <a:tr h="26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 Health Medicine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611634"/>
                  </a:ext>
                </a:extLst>
              </a:tr>
              <a:tr h="9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Totals: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6240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774552"/>
      </p:ext>
    </p:extLst>
  </p:cSld>
  <p:clrMapOvr>
    <a:masterClrMapping/>
  </p:clrMapOvr>
</p:sld>
</file>

<file path=ppt/theme/theme1.xml><?xml version="1.0" encoding="utf-8"?>
<a:theme xmlns:a="http://schemas.openxmlformats.org/drawingml/2006/main" name="HEE PPT - Master slide deck_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HEE TEMPLATE blanks - Master slide deck</Template>
  <TotalTime>20173</TotalTime>
  <Words>380</Words>
  <Application>Microsoft Macintosh PowerPoint</Application>
  <PresentationFormat>On-screen Show (4:3)</PresentationFormat>
  <Paragraphs>193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HEE PPT - Master slide deck_1 (1)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Specialty Recruitment</dc:title>
  <dc:creator>Holbrough</dc:creator>
  <cp:lastModifiedBy>Microsoft Office User</cp:lastModifiedBy>
  <cp:revision>266</cp:revision>
  <cp:lastPrinted>2016-08-11T08:32:26Z</cp:lastPrinted>
  <dcterms:created xsi:type="dcterms:W3CDTF">2013-10-07T13:55:07Z</dcterms:created>
  <dcterms:modified xsi:type="dcterms:W3CDTF">2023-10-13T16:34:48Z</dcterms:modified>
</cp:coreProperties>
</file>